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24384000" cy="13716000"/>
  <p:notesSz cx="9144000" cy="6858000"/>
  <p:defaultTextStyle>
    <a:defPPr marL="0" marR="0" lvl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>
        <a:ln>
          <a:noFill/>
        </a:ln>
        <a:solidFill>
          <a:srgbClr val="000000"/>
        </a:solidFill>
        <a:effectLst/>
      </a:defRPr>
    </a:defPPr>
    <a:lvl1pPr marL="0" marR="0" lvl="0" indent="0" algn="l" defTabSz="18288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>
        <a:ln>
          <a:noFill/>
        </a:ln>
        <a:solidFill>
          <a:srgbClr val="000000"/>
        </a:solidFill>
        <a:effectLst/>
        <a:latin typeface="+mj-lt"/>
        <a:ea typeface="+mj-ea"/>
        <a:cs typeface="+mj-cs"/>
        <a:sym typeface="Calibri"/>
      </a:defRPr>
    </a:lvl1pPr>
    <a:lvl2pPr marL="0" marR="0" lvl="1" indent="457200" algn="l" defTabSz="18288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>
        <a:ln>
          <a:noFill/>
        </a:ln>
        <a:solidFill>
          <a:srgbClr val="000000"/>
        </a:solidFill>
        <a:effectLst/>
        <a:latin typeface="+mj-lt"/>
        <a:ea typeface="+mj-ea"/>
        <a:cs typeface="+mj-cs"/>
        <a:sym typeface="Calibri"/>
      </a:defRPr>
    </a:lvl2pPr>
    <a:lvl3pPr marL="0" marR="0" lvl="2" indent="914400" algn="l" defTabSz="18288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>
        <a:ln>
          <a:noFill/>
        </a:ln>
        <a:solidFill>
          <a:srgbClr val="000000"/>
        </a:solidFill>
        <a:effectLst/>
        <a:latin typeface="+mj-lt"/>
        <a:ea typeface="+mj-ea"/>
        <a:cs typeface="+mj-cs"/>
        <a:sym typeface="Calibri"/>
      </a:defRPr>
    </a:lvl3pPr>
    <a:lvl4pPr marL="0" marR="0" lvl="3" indent="1371600" algn="l" defTabSz="18288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>
        <a:ln>
          <a:noFill/>
        </a:ln>
        <a:solidFill>
          <a:srgbClr val="000000"/>
        </a:solidFill>
        <a:effectLst/>
        <a:latin typeface="+mj-lt"/>
        <a:ea typeface="+mj-ea"/>
        <a:cs typeface="+mj-cs"/>
        <a:sym typeface="Calibri"/>
      </a:defRPr>
    </a:lvl4pPr>
    <a:lvl5pPr marL="0" marR="0" lvl="4" indent="1828800" algn="l" defTabSz="18288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>
        <a:ln>
          <a:noFill/>
        </a:ln>
        <a:solidFill>
          <a:srgbClr val="000000"/>
        </a:solidFill>
        <a:effectLst/>
        <a:latin typeface="+mj-lt"/>
        <a:ea typeface="+mj-ea"/>
        <a:cs typeface="+mj-cs"/>
        <a:sym typeface="Calibri"/>
      </a:defRPr>
    </a:lvl5pPr>
    <a:lvl6pPr marL="0" marR="0" lvl="5" indent="2286000" algn="l" defTabSz="18288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>
        <a:ln>
          <a:noFill/>
        </a:ln>
        <a:solidFill>
          <a:srgbClr val="000000"/>
        </a:solidFill>
        <a:effectLst/>
        <a:latin typeface="+mj-lt"/>
        <a:ea typeface="+mj-ea"/>
        <a:cs typeface="+mj-cs"/>
        <a:sym typeface="Calibri"/>
      </a:defRPr>
    </a:lvl6pPr>
    <a:lvl7pPr marL="0" marR="0" lvl="6" indent="2743200" algn="l" defTabSz="18288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>
        <a:ln>
          <a:noFill/>
        </a:ln>
        <a:solidFill>
          <a:srgbClr val="000000"/>
        </a:solidFill>
        <a:effectLst/>
        <a:latin typeface="+mj-lt"/>
        <a:ea typeface="+mj-ea"/>
        <a:cs typeface="+mj-cs"/>
        <a:sym typeface="Calibri"/>
      </a:defRPr>
    </a:lvl7pPr>
    <a:lvl8pPr marL="0" marR="0" lvl="7" indent="3200400" algn="l" defTabSz="18288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>
        <a:ln>
          <a:noFill/>
        </a:ln>
        <a:solidFill>
          <a:srgbClr val="000000"/>
        </a:solidFill>
        <a:effectLst/>
        <a:latin typeface="+mj-lt"/>
        <a:ea typeface="+mj-ea"/>
        <a:cs typeface="+mj-cs"/>
        <a:sym typeface="Calibri"/>
      </a:defRPr>
    </a:lvl8pPr>
    <a:lvl9pPr marL="0" marR="0" lvl="8" indent="3657600" algn="l" defTabSz="18288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>
        <a:ln>
          <a:noFill/>
        </a:ln>
        <a:solidFill>
          <a:srgbClr val="000000"/>
        </a:solidFill>
        <a:effectLst/>
        <a:latin typeface="+mj-lt"/>
        <a:ea typeface="+mj-ea"/>
        <a:cs typeface="+mj-cs"/>
        <a:sym typeface="Calibri"/>
      </a:defRPr>
    </a:lvl9pPr>
  </p:defaultTextStyle>
  <p:extLst>
    <p:ext uri="{EFAFB233-063F-42B5-8137-9DF3F51BA10A}">
      <p15:sldGuideLst xmlns:p15="http://schemas.microsoft.com/office/powerpoint/2012/main">
        <p15:guide id="1" orient="horz" pos="2324">
          <p15:clr>
            <a:srgbClr val="A4A3A4"/>
          </p15:clr>
        </p15:guide>
        <p15:guide id="2" pos="740">
          <p15:clr>
            <a:srgbClr val="A4A3A4"/>
          </p15:clr>
        </p15:guide>
        <p15:guide id="3" orient="horz" pos="7881">
          <p15:clr>
            <a:srgbClr val="A4A3A4"/>
          </p15:clr>
        </p15:guide>
        <p15:guide id="4" pos="14620">
          <p15:clr>
            <a:srgbClr val="A4A3A4"/>
          </p15:clr>
        </p15:guide>
        <p15:guide id="5" pos="14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6" d="100"/>
          <a:sy n="56" d="100"/>
        </p:scale>
        <p:origin x="558" y="84"/>
      </p:cViewPr>
      <p:guideLst>
        <p:guide orient="horz" pos="2324"/>
        <p:guide pos="740"/>
        <p:guide orient="horz" pos="7881"/>
        <p:guide pos="14620"/>
        <p:guide pos="14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Столбец2</c:v>
                </c:pt>
              </c:strCache>
            </c:strRef>
          </c:tx>
          <c:spPr>
            <a:solidFill>
              <a:srgbClr val="B9D9EB"/>
            </a:solidFill>
            <a:ln w="28575">
              <a:solidFill>
                <a:schemeClr val="bg1">
                  <a:lumMod val="95000"/>
                </a:schemeClr>
              </a:solidFill>
            </a:ln>
          </c:spPr>
          <c:dPt>
            <c:idx val="0"/>
            <c:bubble3D val="0"/>
            <c:spPr>
              <a:solidFill>
                <a:schemeClr val="bg1">
                  <a:lumMod val="85000"/>
                  <a:alpha val="50000"/>
                </a:schemeClr>
              </a:solidFill>
              <a:ln w="25400">
                <a:solidFill>
                  <a:schemeClr val="bg1">
                    <a:lumMod val="95000"/>
                  </a:schemeClr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697C-A742-99DC-AB2F727F2012}"/>
              </c:ext>
            </c:extLst>
          </c:dPt>
          <c:dPt>
            <c:idx val="1"/>
            <c:bubble3D val="0"/>
            <c:spPr>
              <a:solidFill>
                <a:srgbClr val="B9D9EB"/>
              </a:solidFill>
              <a:ln w="25400">
                <a:solidFill>
                  <a:schemeClr val="bg1">
                    <a:lumMod val="95000"/>
                  </a:schemeClr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697C-A742-99DC-AB2F727F2012}"/>
              </c:ext>
            </c:extLst>
          </c:dPt>
          <c:dPt>
            <c:idx val="2"/>
            <c:bubble3D val="0"/>
            <c:spPr>
              <a:solidFill>
                <a:srgbClr val="B9D9EB"/>
              </a:solidFill>
              <a:ln w="28575">
                <a:solidFill>
                  <a:schemeClr val="bg1">
                    <a:lumMod val="85000"/>
                  </a:schemeClr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697C-A742-99DC-AB2F727F2012}"/>
              </c:ext>
            </c:extLst>
          </c:dPt>
          <c:dPt>
            <c:idx val="3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6-697C-A742-99DC-AB2F727F2012}"/>
              </c:ext>
            </c:extLst>
          </c:dPt>
          <c:dPt>
            <c:idx val="4"/>
            <c:bubble3D val="0"/>
            <c:spPr>
              <a:solidFill>
                <a:srgbClr val="B9D9EB"/>
              </a:solidFill>
              <a:ln w="28575">
                <a:solidFill>
                  <a:schemeClr val="bg1">
                    <a:lumMod val="95000"/>
                  </a:schemeClr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8-697C-A742-99DC-AB2F727F2012}"/>
              </c:ext>
            </c:extLst>
          </c:dPt>
          <c:dPt>
            <c:idx val="5"/>
            <c:bubble3D val="0"/>
            <c:spPr>
              <a:solidFill>
                <a:srgbClr val="B9D9EB"/>
              </a:solidFill>
              <a:ln w="28575">
                <a:solidFill>
                  <a:schemeClr val="bg1">
                    <a:lumMod val="95000"/>
                  </a:schemeClr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A-697C-A742-99DC-AB2F727F2012}"/>
              </c:ext>
            </c:extLst>
          </c:dPt>
          <c:cat>
            <c:strRef>
              <c:f>Лист1!$A$3:$A$6</c:f>
              <c:strCache>
                <c:ptCount val="1"/>
                <c:pt idx="0">
                  <c:v>муниципальные заказчики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63</c:v>
                </c:pt>
                <c:pt idx="1">
                  <c:v>419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B-697C-A742-99DC-AB2F727F201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312"/>
        <c:holeSize val="5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0.29736</cdr:x>
      <cdr:y>0.35153</cdr:y>
    </cdr:from>
    <cdr:to>
      <cdr:x>0.68687</cdr:x>
      <cdr:y>0.66547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="" xmlns:a16="http://schemas.microsoft.com/office/drawing/2014/main" id="{C0E24F1D-7152-1FBC-0450-76E243314647}"/>
            </a:ext>
          </a:extLst>
        </cdr:cNvPr>
        <cdr:cNvSpPr txBox="1"/>
      </cdr:nvSpPr>
      <cdr:spPr>
        <a:xfrm xmlns:a="http://schemas.openxmlformats.org/drawingml/2006/main">
          <a:off x="1473032" y="1619778"/>
          <a:ext cx="1929515" cy="144655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>
          <a:spAutoFit/>
        </a:bodyPr>
        <a:lstStyle xmlns:a="http://schemas.openxmlformats.org/drawingml/2006/main">
          <a:defPPr>
            <a:defRPr lang="uk-UA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 hangingPunct="0">
            <a:defRPr/>
          </a:pPr>
          <a:r>
            <a:rPr lang="ru-RU" sz="4800" kern="0" spc="-23" dirty="0" smtClean="0">
              <a:solidFill>
                <a:srgbClr val="333333"/>
              </a:solidFill>
              <a:latin typeface="Gramatika Medium" pitchFamily="2" charset="0"/>
              <a:ea typeface="+mj-ea"/>
              <a:sym typeface="Calibri"/>
            </a:rPr>
            <a:t>483</a:t>
          </a:r>
          <a:endParaRPr lang="ru-RU" sz="4800" kern="0" spc="-23" dirty="0">
            <a:solidFill>
              <a:srgbClr val="333333"/>
            </a:solidFill>
            <a:latin typeface="Gramatika Medium" pitchFamily="2" charset="0"/>
            <a:ea typeface="+mj-ea"/>
            <a:sym typeface="Calibri"/>
          </a:endParaRPr>
        </a:p>
        <a:p xmlns:a="http://schemas.openxmlformats.org/drawingml/2006/main">
          <a:pPr algn="ctr" hangingPunct="0">
            <a:defRPr/>
          </a:pPr>
          <a:r>
            <a:rPr lang="ru-RU" sz="2000" kern="0" spc="-23" dirty="0">
              <a:solidFill>
                <a:srgbClr val="333333"/>
              </a:solidFill>
              <a:latin typeface="Gramatika Light" pitchFamily="2" charset="0"/>
              <a:ea typeface="+mj-ea"/>
              <a:sym typeface="Calibri"/>
            </a:rPr>
            <a:t>измененных </a:t>
          </a:r>
          <a:r>
            <a:rPr lang="ru-RU" sz="2000" kern="0" spc="-23" dirty="0" smtClean="0">
              <a:solidFill>
                <a:srgbClr val="333333"/>
              </a:solidFill>
              <a:latin typeface="Gramatika Light" pitchFamily="2" charset="0"/>
              <a:ea typeface="+mj-ea"/>
              <a:sym typeface="Calibri"/>
            </a:rPr>
            <a:t>контракта </a:t>
          </a:r>
          <a:endParaRPr lang="ru-RU" sz="2000" kern="0" spc="-23" dirty="0">
            <a:solidFill>
              <a:srgbClr val="333333"/>
            </a:solidFill>
            <a:latin typeface="Gramatika Light" pitchFamily="2" charset="0"/>
            <a:ea typeface="+mj-ea"/>
            <a:sym typeface="Calibri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0" name="Shape 110"/>
          <p:cNvSpPr>
            <a:spLocks noGrp="1"/>
          </p:cNvSpPr>
          <p:nvPr>
            <p:ph type="body" sz="quarter" idx="1"/>
          </p:nvPr>
        </p:nvSpPr>
        <p:spPr>
          <a:xfrm>
            <a:off x="1219200" y="3257550"/>
            <a:ext cx="6705600" cy="30861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" name="Номер слайда 2">
            <a:extLst>
              <a:ext uri="{FF2B5EF4-FFF2-40B4-BE49-F238E27FC236}">
                <a16:creationId xmlns="" xmlns:a16="http://schemas.microsoft.com/office/drawing/2014/main" id="{05227E68-FE0E-4DBF-A079-F8934BC034D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6936DD-C104-4C06-AEB4-DEBE685C023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45872864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1828800" latinLnBrk="0">
      <a:defRPr sz="2400">
        <a:latin typeface="+mj-lt"/>
        <a:ea typeface="+mj-ea"/>
        <a:cs typeface="+mj-cs"/>
        <a:sym typeface="Calibri"/>
      </a:defRPr>
    </a:lvl1pPr>
    <a:lvl2pPr indent="228600" defTabSz="1828800" latinLnBrk="0">
      <a:defRPr sz="2400">
        <a:latin typeface="+mj-lt"/>
        <a:ea typeface="+mj-ea"/>
        <a:cs typeface="+mj-cs"/>
        <a:sym typeface="Calibri"/>
      </a:defRPr>
    </a:lvl2pPr>
    <a:lvl3pPr indent="457200" defTabSz="1828800" latinLnBrk="0">
      <a:defRPr sz="2400">
        <a:latin typeface="+mj-lt"/>
        <a:ea typeface="+mj-ea"/>
        <a:cs typeface="+mj-cs"/>
        <a:sym typeface="Calibri"/>
      </a:defRPr>
    </a:lvl3pPr>
    <a:lvl4pPr indent="685800" defTabSz="1828800" latinLnBrk="0">
      <a:defRPr sz="2400">
        <a:latin typeface="+mj-lt"/>
        <a:ea typeface="+mj-ea"/>
        <a:cs typeface="+mj-cs"/>
        <a:sym typeface="Calibri"/>
      </a:defRPr>
    </a:lvl4pPr>
    <a:lvl5pPr indent="914400" defTabSz="1828800" latinLnBrk="0">
      <a:defRPr sz="2400">
        <a:latin typeface="+mj-lt"/>
        <a:ea typeface="+mj-ea"/>
        <a:cs typeface="+mj-cs"/>
        <a:sym typeface="Calibri"/>
      </a:defRPr>
    </a:lvl5pPr>
    <a:lvl6pPr indent="1143000" defTabSz="1828800" latinLnBrk="0">
      <a:defRPr sz="2400">
        <a:latin typeface="+mj-lt"/>
        <a:ea typeface="+mj-ea"/>
        <a:cs typeface="+mj-cs"/>
        <a:sym typeface="Calibri"/>
      </a:defRPr>
    </a:lvl6pPr>
    <a:lvl7pPr indent="1371600" defTabSz="1828800" latinLnBrk="0">
      <a:defRPr sz="2400">
        <a:latin typeface="+mj-lt"/>
        <a:ea typeface="+mj-ea"/>
        <a:cs typeface="+mj-cs"/>
        <a:sym typeface="Calibri"/>
      </a:defRPr>
    </a:lvl7pPr>
    <a:lvl8pPr indent="1600200" defTabSz="1828800" latinLnBrk="0">
      <a:defRPr sz="2400">
        <a:latin typeface="+mj-lt"/>
        <a:ea typeface="+mj-ea"/>
        <a:cs typeface="+mj-cs"/>
        <a:sym typeface="Calibri"/>
      </a:defRPr>
    </a:lvl8pPr>
    <a:lvl9pPr indent="1828800" defTabSz="1828800" latinLnBrk="0">
      <a:defRPr sz="2400">
        <a:latin typeface="+mj-lt"/>
        <a:ea typeface="+mj-ea"/>
        <a:cs typeface="+mj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770063" y="428625"/>
            <a:ext cx="5621337" cy="3162300"/>
          </a:xfrm>
          <a:ln>
            <a:solidFill>
              <a:schemeClr val="tx1"/>
            </a:solidFill>
          </a:ln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587829" y="3676454"/>
            <a:ext cx="7984671" cy="2667196"/>
          </a:xfrm>
        </p:spPr>
        <p:txBody>
          <a:bodyPr/>
          <a:lstStyle/>
          <a:p>
            <a:pPr indent="457200" algn="just"/>
            <a:endParaRPr lang="ru-RU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/>
          <a:lstStyle/>
          <a:p>
            <a:r>
              <a:rPr lang="ru-RU" dirty="0"/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5603205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770063" y="428625"/>
            <a:ext cx="5621337" cy="3162300"/>
          </a:xfrm>
          <a:ln>
            <a:solidFill>
              <a:schemeClr val="tx1"/>
            </a:solidFill>
          </a:ln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587829" y="3676454"/>
            <a:ext cx="7984671" cy="2667196"/>
          </a:xfrm>
        </p:spPr>
        <p:txBody>
          <a:bodyPr/>
          <a:lstStyle/>
          <a:p>
            <a:pPr indent="457200" algn="just"/>
            <a:endParaRPr lang="ru-RU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/>
          <a:lstStyle/>
          <a:p>
            <a:r>
              <a:rPr lang="ru-RU" dirty="0"/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8540202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770063" y="428625"/>
            <a:ext cx="5621337" cy="3162300"/>
          </a:xfrm>
          <a:ln>
            <a:solidFill>
              <a:schemeClr val="tx1"/>
            </a:solidFill>
          </a:ln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587829" y="3676454"/>
            <a:ext cx="7984671" cy="2667196"/>
          </a:xfrm>
        </p:spPr>
        <p:txBody>
          <a:bodyPr/>
          <a:lstStyle/>
          <a:p>
            <a:pPr indent="457200" algn="just"/>
            <a:endParaRPr lang="ru-RU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/>
          <a:lstStyle/>
          <a:p>
            <a:r>
              <a:rPr lang="ru-RU" dirty="0"/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5946439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770063" y="428625"/>
            <a:ext cx="5621337" cy="3162300"/>
          </a:xfrm>
          <a:ln>
            <a:solidFill>
              <a:schemeClr val="tx1"/>
            </a:solidFill>
          </a:ln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587829" y="3676454"/>
            <a:ext cx="7984671" cy="2667196"/>
          </a:xfrm>
        </p:spPr>
        <p:txBody>
          <a:bodyPr/>
          <a:lstStyle/>
          <a:p>
            <a:pPr indent="457200" algn="just"/>
            <a:endParaRPr lang="ru-RU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/>
          <a:lstStyle/>
          <a:p>
            <a:r>
              <a:rPr lang="ru-RU" dirty="0"/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31688602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770063" y="428625"/>
            <a:ext cx="5621337" cy="3162300"/>
          </a:xfrm>
          <a:ln>
            <a:solidFill>
              <a:schemeClr val="tx1"/>
            </a:solidFill>
          </a:ln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587829" y="3676454"/>
            <a:ext cx="7984671" cy="2667196"/>
          </a:xfrm>
        </p:spPr>
        <p:txBody>
          <a:bodyPr/>
          <a:lstStyle/>
          <a:p>
            <a:pPr indent="457200" algn="just"/>
            <a:endParaRPr lang="ru-RU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/>
          <a:lstStyle/>
          <a:p>
            <a:r>
              <a:rPr lang="ru-RU" dirty="0"/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32503848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770063" y="428625"/>
            <a:ext cx="5621337" cy="3162300"/>
          </a:xfrm>
          <a:ln>
            <a:solidFill>
              <a:schemeClr val="tx1"/>
            </a:solidFill>
          </a:ln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587829" y="3676454"/>
            <a:ext cx="7984671" cy="2667196"/>
          </a:xfrm>
        </p:spPr>
        <p:txBody>
          <a:bodyPr/>
          <a:lstStyle/>
          <a:p>
            <a:pPr indent="457200" algn="just"/>
            <a:endParaRPr lang="ru-RU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/>
          <a:lstStyle/>
          <a:p>
            <a:r>
              <a:rPr lang="ru-RU" dirty="0"/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30391240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770063" y="428625"/>
            <a:ext cx="5621337" cy="3162300"/>
          </a:xfrm>
          <a:ln>
            <a:solidFill>
              <a:schemeClr val="tx1"/>
            </a:solidFill>
          </a:ln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587829" y="3676454"/>
            <a:ext cx="7984671" cy="2667196"/>
          </a:xfrm>
        </p:spPr>
        <p:txBody>
          <a:bodyPr/>
          <a:lstStyle/>
          <a:p>
            <a:pPr indent="457200" algn="just"/>
            <a:endParaRPr lang="ru-RU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/>
          <a:lstStyle/>
          <a:p>
            <a:r>
              <a:rPr lang="ru-RU" dirty="0"/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30764931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770063" y="428625"/>
            <a:ext cx="5621337" cy="3162300"/>
          </a:xfrm>
          <a:ln>
            <a:solidFill>
              <a:schemeClr val="tx1"/>
            </a:solidFill>
          </a:ln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587829" y="3676454"/>
            <a:ext cx="7984671" cy="2667196"/>
          </a:xfrm>
        </p:spPr>
        <p:txBody>
          <a:bodyPr/>
          <a:lstStyle/>
          <a:p>
            <a:pPr indent="457200" algn="just"/>
            <a:endParaRPr lang="ru-RU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/>
          <a:lstStyle/>
          <a:p>
            <a:r>
              <a:rPr lang="ru-RU" dirty="0"/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22313676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770063" y="428625"/>
            <a:ext cx="5621337" cy="3162300"/>
          </a:xfrm>
          <a:ln>
            <a:solidFill>
              <a:schemeClr val="tx1"/>
            </a:solidFill>
          </a:ln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587829" y="3676454"/>
            <a:ext cx="7984671" cy="2667196"/>
          </a:xfrm>
        </p:spPr>
        <p:txBody>
          <a:bodyPr/>
          <a:lstStyle/>
          <a:p>
            <a:pPr indent="457200" algn="just"/>
            <a:endParaRPr lang="ru-RU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/>
          <a:lstStyle/>
          <a:p>
            <a:r>
              <a:rPr lang="ru-RU" dirty="0"/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41780211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770063" y="428625"/>
            <a:ext cx="5621337" cy="3162300"/>
          </a:xfrm>
          <a:ln>
            <a:solidFill>
              <a:schemeClr val="tx1"/>
            </a:solidFill>
          </a:ln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587829" y="3676454"/>
            <a:ext cx="7984671" cy="2667196"/>
          </a:xfrm>
        </p:spPr>
        <p:txBody>
          <a:bodyPr/>
          <a:lstStyle/>
          <a:p>
            <a:pPr indent="457200" algn="just"/>
            <a:endParaRPr lang="ru-RU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/>
          <a:lstStyle/>
          <a:p>
            <a:r>
              <a:rPr lang="ru-RU" dirty="0"/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295085740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770063" y="428625"/>
            <a:ext cx="5621337" cy="3162300"/>
          </a:xfrm>
          <a:ln>
            <a:solidFill>
              <a:schemeClr val="tx1"/>
            </a:solidFill>
          </a:ln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587829" y="3676454"/>
            <a:ext cx="7984671" cy="2667196"/>
          </a:xfrm>
        </p:spPr>
        <p:txBody>
          <a:bodyPr/>
          <a:lstStyle/>
          <a:p>
            <a:pPr indent="457200" algn="just"/>
            <a:endParaRPr lang="ru-RU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/>
          <a:lstStyle/>
          <a:p>
            <a:r>
              <a:rPr lang="ru-RU" dirty="0"/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27457958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5AD2F35-2D11-87A8-C72C-7817DADDC6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ABE2683F-E984-DAEC-36BC-C1E744CC64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/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043321B7-667A-E902-0EFE-599CF7F364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7F579-F2B1-417A-9836-C7E3B5A83BE4}" type="datetimeFigureOut">
              <a:rPr lang="ru-RU" smtClean="0"/>
              <a:t>23.03.2023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98DA6276-BE0C-2551-A56B-1D12EAD4EE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54530E13-1BBA-6B75-E32A-51AB03D1C6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47A1F-FB8B-4A32-A4D3-5181B66E85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08356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C9AF226-B9F1-C805-B5B6-A8851CE193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77B99818-AE56-D038-2B57-EE8B46B7D6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D5BF309A-A783-0978-AA74-5F20D5F85E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7F579-F2B1-417A-9836-C7E3B5A83BE4}" type="datetimeFigureOut">
              <a:rPr lang="ru-RU" smtClean="0"/>
              <a:t>23.03.2023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33C76DE7-928B-CF56-4C68-D8D704248A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96C7DE57-B4DC-EC11-BA32-57A37436C2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47A1F-FB8B-4A32-A4D3-5181B66E85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14720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482A78CE-83DB-D0C7-061B-6B13EE9B5DA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6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94A7C290-56CA-BE2C-2018-7B2E7497950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468600" cy="11623676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40E24D73-40B4-38F1-782A-D03529227F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7F579-F2B1-417A-9836-C7E3B5A83BE4}" type="datetimeFigureOut">
              <a:rPr lang="ru-RU" smtClean="0"/>
              <a:t>23.03.2023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C0FF2185-7EC2-5992-3625-6AF62F0ADB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F438809D-CAC7-42C7-429A-B7F0361308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47A1F-FB8B-4A32-A4D3-5181B66E85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18559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E7926DC3-C9DC-74FE-311E-EC8B4A757240}"/>
              </a:ext>
            </a:extLst>
          </p:cNvPr>
          <p:cNvSpPr/>
          <p:nvPr userDrawn="1"/>
        </p:nvSpPr>
        <p:spPr>
          <a:xfrm>
            <a:off x="0" y="-1"/>
            <a:ext cx="24384000" cy="2783206"/>
          </a:xfrm>
          <a:prstGeom prst="rect">
            <a:avLst/>
          </a:prstGeom>
          <a:solidFill>
            <a:srgbClr val="B9D9EB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366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"/>
              <a:cs typeface="Helvetica"/>
            </a:endParaRPr>
          </a:p>
        </p:txBody>
      </p:sp>
      <p:pic>
        <p:nvPicPr>
          <p:cNvPr id="3" name="Изображение" descr="Изображение">
            <a:extLst>
              <a:ext uri="{FF2B5EF4-FFF2-40B4-BE49-F238E27FC236}">
                <a16:creationId xmlns="" xmlns:a16="http://schemas.microsoft.com/office/drawing/2014/main" id="{51C004D5-824F-6824-DE47-13007D43F1B6}"/>
              </a:ext>
            </a:extLst>
          </p:cNvPr>
          <p:cNvPicPr>
            <a:picLocks/>
          </p:cNvPicPr>
          <p:nvPr userDrawn="1"/>
        </p:nvPicPr>
        <p:blipFill rotWithShape="1">
          <a:blip r:embed="rId2" cstate="hqprint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600650" y="614"/>
            <a:ext cx="3783352" cy="278198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72892E53-A993-5354-C7A0-D49C431C188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70306"/>
          <a:stretch/>
        </p:blipFill>
        <p:spPr>
          <a:xfrm>
            <a:off x="21890142" y="565941"/>
            <a:ext cx="1319108" cy="1651326"/>
          </a:xfrm>
          <a:prstGeom prst="rect">
            <a:avLst/>
          </a:prstGeom>
        </p:spPr>
      </p:pic>
      <p:sp>
        <p:nvSpPr>
          <p:cNvPr id="4" name="Номер слайда 37">
            <a:extLst>
              <a:ext uri="{FF2B5EF4-FFF2-40B4-BE49-F238E27FC236}">
                <a16:creationId xmlns="" xmlns:a16="http://schemas.microsoft.com/office/drawing/2014/main" id="{5C7B3B10-F41B-2A4D-9065-E0911FE911E0}"/>
              </a:ext>
            </a:extLst>
          </p:cNvPr>
          <p:cNvSpPr txBox="1">
            <a:spLocks/>
          </p:cNvSpPr>
          <p:nvPr userDrawn="1"/>
        </p:nvSpPr>
        <p:spPr>
          <a:xfrm>
            <a:off x="19273884" y="12978039"/>
            <a:ext cx="4623944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ru-RU"/>
            </a:defPPr>
            <a:lvl1pPr marL="0" algn="r" defTabSz="914400" rtl="0" eaLnBrk="1" latinLnBrk="0" hangingPunct="1"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F15528-21DE-4FAA-801E-634DDDAF4B2B}" type="slidenum">
              <a:rPr lang="ru-RU" sz="1800" smtClean="0">
                <a:solidFill>
                  <a:schemeClr val="bg1">
                    <a:lumMod val="50000"/>
                  </a:schemeClr>
                </a:solidFill>
                <a:latin typeface="Gramatika Light" panose="00000400000000000000" pitchFamily="50" charset="0"/>
              </a:rPr>
              <a:pPr/>
              <a:t>‹#›</a:t>
            </a:fld>
            <a:endParaRPr lang="ru-RU" sz="1800" dirty="0">
              <a:solidFill>
                <a:schemeClr val="bg1">
                  <a:lumMod val="50000"/>
                </a:schemeClr>
              </a:solidFill>
              <a:latin typeface="Gramatika Light" panose="00000400000000000000" pitchFamily="50" charset="0"/>
            </a:endParaRP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16F73F93-A202-9445-993F-3C1F61EBBB8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74750" y="903606"/>
            <a:ext cx="15821164" cy="18796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6600" baseline="0">
                <a:solidFill>
                  <a:srgbClr val="333333"/>
                </a:solidFill>
                <a:latin typeface="Gramatika Bold" pitchFamily="2" charset="0"/>
              </a:defRPr>
            </a:lvl1pPr>
          </a:lstStyle>
          <a:p>
            <a:pPr lvl="0"/>
            <a:r>
              <a:rPr lang="ru-RU" dirty="0"/>
              <a:t>ЗАГОЛОВОК СЛАЙДА 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57043594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orient="horz" pos="646">
          <p15:clr>
            <a:srgbClr val="FBAE40"/>
          </p15:clr>
        </p15:guide>
        <p15:guide id="3" pos="740">
          <p15:clr>
            <a:srgbClr val="FBAE40"/>
          </p15:clr>
        </p15:guide>
        <p15:guide id="4" pos="14620">
          <p15:clr>
            <a:srgbClr val="FBAE40"/>
          </p15:clr>
        </p15:guide>
        <p15:guide id="5" orient="horz" pos="788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E7926DC3-C9DC-74FE-311E-EC8B4A757240}"/>
              </a:ext>
            </a:extLst>
          </p:cNvPr>
          <p:cNvSpPr/>
          <p:nvPr userDrawn="1"/>
        </p:nvSpPr>
        <p:spPr>
          <a:xfrm>
            <a:off x="0" y="-1"/>
            <a:ext cx="24384000" cy="2783206"/>
          </a:xfrm>
          <a:prstGeom prst="rect">
            <a:avLst/>
          </a:prstGeom>
          <a:solidFill>
            <a:srgbClr val="B9D9EB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366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"/>
              <a:cs typeface="Helvetica"/>
            </a:endParaRPr>
          </a:p>
        </p:txBody>
      </p:sp>
      <p:pic>
        <p:nvPicPr>
          <p:cNvPr id="3" name="Изображение" descr="Изображение">
            <a:extLst>
              <a:ext uri="{FF2B5EF4-FFF2-40B4-BE49-F238E27FC236}">
                <a16:creationId xmlns="" xmlns:a16="http://schemas.microsoft.com/office/drawing/2014/main" id="{51C004D5-824F-6824-DE47-13007D43F1B6}"/>
              </a:ext>
            </a:extLst>
          </p:cNvPr>
          <p:cNvPicPr>
            <a:picLocks/>
          </p:cNvPicPr>
          <p:nvPr userDrawn="1"/>
        </p:nvPicPr>
        <p:blipFill rotWithShape="1">
          <a:blip r:embed="rId2" cstate="hqprint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600650" y="614"/>
            <a:ext cx="3783352" cy="278198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72892E53-A993-5354-C7A0-D49C431C188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70306"/>
          <a:stretch/>
        </p:blipFill>
        <p:spPr>
          <a:xfrm>
            <a:off x="21890142" y="565941"/>
            <a:ext cx="1319108" cy="1651326"/>
          </a:xfrm>
          <a:prstGeom prst="rect">
            <a:avLst/>
          </a:prstGeom>
        </p:spPr>
      </p:pic>
      <p:sp>
        <p:nvSpPr>
          <p:cNvPr id="4" name="Номер слайда 37">
            <a:extLst>
              <a:ext uri="{FF2B5EF4-FFF2-40B4-BE49-F238E27FC236}">
                <a16:creationId xmlns="" xmlns:a16="http://schemas.microsoft.com/office/drawing/2014/main" id="{5C7B3B10-F41B-2A4D-9065-E0911FE911E0}"/>
              </a:ext>
            </a:extLst>
          </p:cNvPr>
          <p:cNvSpPr txBox="1">
            <a:spLocks/>
          </p:cNvSpPr>
          <p:nvPr userDrawn="1"/>
        </p:nvSpPr>
        <p:spPr>
          <a:xfrm>
            <a:off x="19273884" y="12978039"/>
            <a:ext cx="4623944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ru-RU"/>
            </a:defPPr>
            <a:lvl1pPr marL="0" algn="r" defTabSz="914400" rtl="0" eaLnBrk="1" latinLnBrk="0" hangingPunct="1"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F15528-21DE-4FAA-801E-634DDDAF4B2B}" type="slidenum">
              <a:rPr lang="ru-RU" sz="1800" smtClean="0">
                <a:solidFill>
                  <a:schemeClr val="bg1">
                    <a:lumMod val="50000"/>
                  </a:schemeClr>
                </a:solidFill>
                <a:latin typeface="Gramatika Light" panose="00000400000000000000" pitchFamily="50" charset="0"/>
              </a:rPr>
              <a:pPr/>
              <a:t>‹#›</a:t>
            </a:fld>
            <a:endParaRPr lang="ru-RU" sz="1800" dirty="0">
              <a:solidFill>
                <a:schemeClr val="bg1">
                  <a:lumMod val="50000"/>
                </a:schemeClr>
              </a:solidFill>
              <a:latin typeface="Gramatika Light" panose="00000400000000000000" pitchFamily="50" charset="0"/>
            </a:endParaRP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16F73F93-A202-9445-993F-3C1F61EBBB8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74750" y="903606"/>
            <a:ext cx="15821164" cy="18796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6600" baseline="0">
                <a:solidFill>
                  <a:srgbClr val="333333"/>
                </a:solidFill>
                <a:latin typeface="Gramatika Bold" pitchFamily="2" charset="0"/>
              </a:defRPr>
            </a:lvl1pPr>
          </a:lstStyle>
          <a:p>
            <a:pPr lvl="0"/>
            <a:r>
              <a:rPr lang="ru-RU" dirty="0"/>
              <a:t>ЗАГОЛОВОК СЛАЙДА 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0575733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orient="horz" pos="646">
          <p15:clr>
            <a:srgbClr val="FBAE40"/>
          </p15:clr>
        </p15:guide>
        <p15:guide id="3" pos="740">
          <p15:clr>
            <a:srgbClr val="FBAE40"/>
          </p15:clr>
        </p15:guide>
        <p15:guide id="4" pos="14620">
          <p15:clr>
            <a:srgbClr val="FBAE40"/>
          </p15:clr>
        </p15:guide>
        <p15:guide id="5" orient="horz" pos="788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E7926DC3-C9DC-74FE-311E-EC8B4A757240}"/>
              </a:ext>
            </a:extLst>
          </p:cNvPr>
          <p:cNvSpPr/>
          <p:nvPr userDrawn="1"/>
        </p:nvSpPr>
        <p:spPr>
          <a:xfrm>
            <a:off x="0" y="-1"/>
            <a:ext cx="24384000" cy="2783206"/>
          </a:xfrm>
          <a:prstGeom prst="rect">
            <a:avLst/>
          </a:prstGeom>
          <a:solidFill>
            <a:srgbClr val="B9D9EB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366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"/>
              <a:cs typeface="Helvetica"/>
            </a:endParaRPr>
          </a:p>
        </p:txBody>
      </p:sp>
      <p:pic>
        <p:nvPicPr>
          <p:cNvPr id="3" name="Изображение" descr="Изображение">
            <a:extLst>
              <a:ext uri="{FF2B5EF4-FFF2-40B4-BE49-F238E27FC236}">
                <a16:creationId xmlns="" xmlns:a16="http://schemas.microsoft.com/office/drawing/2014/main" id="{51C004D5-824F-6824-DE47-13007D43F1B6}"/>
              </a:ext>
            </a:extLst>
          </p:cNvPr>
          <p:cNvPicPr>
            <a:picLocks/>
          </p:cNvPicPr>
          <p:nvPr userDrawn="1"/>
        </p:nvPicPr>
        <p:blipFill rotWithShape="1">
          <a:blip r:embed="rId2" cstate="hqprint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600650" y="614"/>
            <a:ext cx="3783352" cy="278198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72892E53-A993-5354-C7A0-D49C431C188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70306"/>
          <a:stretch/>
        </p:blipFill>
        <p:spPr>
          <a:xfrm>
            <a:off x="21890142" y="565941"/>
            <a:ext cx="1319108" cy="1651326"/>
          </a:xfrm>
          <a:prstGeom prst="rect">
            <a:avLst/>
          </a:prstGeom>
        </p:spPr>
      </p:pic>
      <p:sp>
        <p:nvSpPr>
          <p:cNvPr id="4" name="Номер слайда 37">
            <a:extLst>
              <a:ext uri="{FF2B5EF4-FFF2-40B4-BE49-F238E27FC236}">
                <a16:creationId xmlns="" xmlns:a16="http://schemas.microsoft.com/office/drawing/2014/main" id="{5C7B3B10-F41B-2A4D-9065-E0911FE911E0}"/>
              </a:ext>
            </a:extLst>
          </p:cNvPr>
          <p:cNvSpPr txBox="1">
            <a:spLocks/>
          </p:cNvSpPr>
          <p:nvPr userDrawn="1"/>
        </p:nvSpPr>
        <p:spPr>
          <a:xfrm>
            <a:off x="19273884" y="12978039"/>
            <a:ext cx="4623944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ru-RU"/>
            </a:defPPr>
            <a:lvl1pPr marL="0" algn="r" defTabSz="914400" rtl="0" eaLnBrk="1" latinLnBrk="0" hangingPunct="1"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F15528-21DE-4FAA-801E-634DDDAF4B2B}" type="slidenum">
              <a:rPr lang="ru-RU" sz="1800" smtClean="0">
                <a:solidFill>
                  <a:schemeClr val="bg1">
                    <a:lumMod val="50000"/>
                  </a:schemeClr>
                </a:solidFill>
                <a:latin typeface="Gramatika Light" panose="00000400000000000000" pitchFamily="50" charset="0"/>
              </a:rPr>
              <a:pPr/>
              <a:t>‹#›</a:t>
            </a:fld>
            <a:endParaRPr lang="ru-RU" sz="1800" dirty="0">
              <a:solidFill>
                <a:schemeClr val="bg1">
                  <a:lumMod val="50000"/>
                </a:schemeClr>
              </a:solidFill>
              <a:latin typeface="Gramatika Light" panose="00000400000000000000" pitchFamily="50" charset="0"/>
            </a:endParaRP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16F73F93-A202-9445-993F-3C1F61EBBB8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74750" y="903606"/>
            <a:ext cx="15821164" cy="18796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6600" baseline="0">
                <a:solidFill>
                  <a:srgbClr val="333333"/>
                </a:solidFill>
                <a:latin typeface="Gramatika Bold" pitchFamily="2" charset="0"/>
              </a:defRPr>
            </a:lvl1pPr>
          </a:lstStyle>
          <a:p>
            <a:pPr lvl="0"/>
            <a:r>
              <a:rPr lang="ru-RU" dirty="0"/>
              <a:t>ЗАГОЛОВОК СЛАЙДА 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026091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orient="horz" pos="646">
          <p15:clr>
            <a:srgbClr val="FBAE40"/>
          </p15:clr>
        </p15:guide>
        <p15:guide id="3" pos="740">
          <p15:clr>
            <a:srgbClr val="FBAE40"/>
          </p15:clr>
        </p15:guide>
        <p15:guide id="4" pos="14620">
          <p15:clr>
            <a:srgbClr val="FBAE40"/>
          </p15:clr>
        </p15:guide>
        <p15:guide id="5" orient="horz" pos="788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>
          <a:xfrm>
            <a:off x="22345322" y="12893160"/>
            <a:ext cx="362280" cy="369332"/>
          </a:xfr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860592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074D312-66BB-4A3E-87E6-89B409C6C5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C81AFF6D-C47C-6CFB-7E13-78F07646E6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BA1A28A6-3A26-CEFE-6356-97AC9BD7E7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7F579-F2B1-417A-9836-C7E3B5A83BE4}" type="datetimeFigureOut">
              <a:rPr lang="ru-RU" smtClean="0"/>
              <a:t>23.03.2023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FB6F1B36-B629-954B-76CF-8AAB42D4B0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0E97B3A3-72A0-9C37-4B3D-4C56D92C7F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47A1F-FB8B-4A32-A4D3-5181B66E85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5583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613D08D-A03F-3A57-9F74-41C17764F2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9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B611C4B9-3809-718E-6267-0A70697E81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9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8D691572-7433-32F2-1500-D93DE2A905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7F579-F2B1-417A-9836-C7E3B5A83BE4}" type="datetimeFigureOut">
              <a:rPr lang="ru-RU" smtClean="0"/>
              <a:t>23.03.2023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B634C0B4-E139-E204-6BA7-96C8A8BA3F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649C3278-2C23-DBA8-011E-4AB7664B47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47A1F-FB8B-4A32-A4D3-5181B66E85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30814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52667AD-411F-4499-F032-DC0A00464D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01186825-4E4C-D019-6322-03596BE94D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363200" cy="870267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05C90B07-E24B-86D8-6F16-1A996D7581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344400" y="3651250"/>
            <a:ext cx="10363200" cy="870267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C05BB3E7-2148-E517-BCE9-E95C6B59F9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7F579-F2B1-417A-9836-C7E3B5A83BE4}" type="datetimeFigureOut">
              <a:rPr lang="ru-RU" smtClean="0"/>
              <a:t>23.03.2023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9C842CBD-30E0-E400-50A9-F8EE53C70E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953E7260-10E1-EB1B-0E21-E8696005D2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47A1F-FB8B-4A32-A4D3-5181B66E85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43514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0ED5006-8D29-50BF-97EF-CFB021488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6" y="730253"/>
            <a:ext cx="21031200" cy="2651126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CA8AE4B3-1552-70BE-18CA-35C6002158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9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DA2A1640-67AF-66A2-F09E-78870DBCEE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9" y="5010150"/>
            <a:ext cx="10315574" cy="736917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C908E300-63BF-A3A7-4F29-B6652073D6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0FE41393-486E-AC98-C4F7-BA38520C74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A80AB659-9E04-854F-0AB3-5B22E950C7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7F579-F2B1-417A-9836-C7E3B5A83BE4}" type="datetimeFigureOut">
              <a:rPr lang="ru-RU" smtClean="0"/>
              <a:t>23.03.2023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0BA320A3-534B-BFAD-CA9B-E68B8153B3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D06B9551-2397-78CC-04D0-B546C0E426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47A1F-FB8B-4A32-A4D3-5181B66E85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5225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A7B7BAA-D841-FC39-A18A-112EA88F62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DF5E87B1-E6AC-500E-259C-178F1CF9D5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7F579-F2B1-417A-9836-C7E3B5A83BE4}" type="datetimeFigureOut">
              <a:rPr lang="ru-RU" smtClean="0"/>
              <a:t>23.03.2023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BAB0260E-5437-4405-E6C5-95DE88C381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A9D19E37-7429-21CD-008A-0BB9227D90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47A1F-FB8B-4A32-A4D3-5181B66E85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73087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89C25B8D-7755-E030-FD46-92D81FB3E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7F579-F2B1-417A-9836-C7E3B5A83BE4}" type="datetimeFigureOut">
              <a:rPr lang="ru-RU" smtClean="0"/>
              <a:t>23.03.2023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4E14B689-15D3-F077-AFBF-6D4762511C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1EBA3408-4803-1C7F-684E-6861D4C6FD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47A1F-FB8B-4A32-A4D3-5181B66E85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60500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139F7A4-4090-47C6-4451-26FAEDCB71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9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FFBE76A4-990B-A7A1-B415-A9640148DD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6" y="1974853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0206A4EA-A5C0-7300-8C15-9DE63228EF2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9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02A1C9E5-7188-2A0B-EE67-D47743CE64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7F579-F2B1-417A-9836-C7E3B5A83BE4}" type="datetimeFigureOut">
              <a:rPr lang="ru-RU" smtClean="0"/>
              <a:t>23.03.2023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44C6F7D3-CE5F-AF4F-DCBE-779B1902BF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6F194ACE-EE87-4DE2-4E68-D598887B2C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47A1F-FB8B-4A32-A4D3-5181B66E85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56822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5998E49-5818-5DA1-C1D3-36D92B2418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9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F77C256A-33E0-F4F0-C9D0-4AD59F0DA2C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6" y="1974853"/>
            <a:ext cx="12344400" cy="9747250"/>
          </a:xfrm>
        </p:spPr>
        <p:txBody>
          <a:bodyPr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22F75B46-95F1-F204-DFC8-33244BF85D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9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B095BD04-FC89-E4BF-F2B1-640D674056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7F579-F2B1-417A-9836-C7E3B5A83BE4}" type="datetimeFigureOut">
              <a:rPr lang="ru-RU" smtClean="0"/>
              <a:t>23.03.2023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1E478CA6-2DB3-BC46-12CE-A83B2C4447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F3CE2207-1EAE-C112-8245-1B8E35A0F9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47A1F-FB8B-4A32-A4D3-5181B66E85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93651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933CF00-345B-9395-FF4E-197DAF7F94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3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BC6B6B83-D74E-9757-E555-89EFB1BAB5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3FE2DB7B-B954-CDE4-1134-FDA13F5195D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3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07F579-F2B1-417A-9836-C7E3B5A83BE4}" type="datetimeFigureOut">
              <a:rPr lang="ru-RU" smtClean="0"/>
              <a:t>23.03.2023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AE533C90-32B7-8C19-3FE1-00AF19038AA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3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2339BD13-0CA0-5CBE-F8BC-31719C3FEA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3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947A1F-FB8B-4A32-A4D3-5181B66E85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39970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3" r:id="rId12"/>
    <p:sldLayoutId id="2147483676" r:id="rId13"/>
    <p:sldLayoutId id="2147483681" r:id="rId14"/>
    <p:sldLayoutId id="2147483682" r:id="rId15"/>
  </p:sldLayoutIdLs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.xml"/><Relationship Id="rId13" Type="http://schemas.openxmlformats.org/officeDocument/2006/relationships/image" Target="../media/image9.png"/><Relationship Id="rId3" Type="http://schemas.openxmlformats.org/officeDocument/2006/relationships/image" Target="../media/image13.png"/><Relationship Id="rId7" Type="http://schemas.microsoft.com/office/2007/relationships/hdphoto" Target="../media/hdphoto1.wdp"/><Relationship Id="rId12" Type="http://schemas.openxmlformats.org/officeDocument/2006/relationships/image" Target="../media/image30.svg"/><Relationship Id="rId2" Type="http://schemas.openxmlformats.org/officeDocument/2006/relationships/notesSlide" Target="../notesSlides/notesSlide10.xml"/><Relationship Id="rId16" Type="http://schemas.openxmlformats.org/officeDocument/2006/relationships/image" Target="../media/image13.sv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.png"/><Relationship Id="rId11" Type="http://schemas.openxmlformats.org/officeDocument/2006/relationships/image" Target="../media/image11.png"/><Relationship Id="rId5" Type="http://schemas.openxmlformats.org/officeDocument/2006/relationships/image" Target="../media/image1.jpeg"/><Relationship Id="rId10" Type="http://schemas.openxmlformats.org/officeDocument/2006/relationships/image" Target="../media/image29.svg"/><Relationship Id="rId4" Type="http://schemas.openxmlformats.org/officeDocument/2006/relationships/image" Target="../media/image21.svg"/><Relationship Id="rId9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.jpeg"/><Relationship Id="rId7" Type="http://schemas.openxmlformats.org/officeDocument/2006/relationships/image" Target="../media/image7.sv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6.png"/><Relationship Id="rId11" Type="http://schemas.openxmlformats.org/officeDocument/2006/relationships/image" Target="../media/image30.svg"/><Relationship Id="rId5" Type="http://schemas.microsoft.com/office/2007/relationships/hdphoto" Target="../media/hdphoto1.wdp"/><Relationship Id="rId10" Type="http://schemas.openxmlformats.org/officeDocument/2006/relationships/image" Target="../media/image11.png"/><Relationship Id="rId4" Type="http://schemas.openxmlformats.org/officeDocument/2006/relationships/image" Target="../media/image2.png"/><Relationship Id="rId9" Type="http://schemas.openxmlformats.org/officeDocument/2006/relationships/image" Target="../media/image33.sv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5.xml"/><Relationship Id="rId4" Type="http://schemas.microsoft.com/office/2007/relationships/hdphoto" Target="../media/hdphoto2.wdp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.jpeg"/><Relationship Id="rId7" Type="http://schemas.openxmlformats.org/officeDocument/2006/relationships/image" Target="../media/image7.sv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6.png"/><Relationship Id="rId11" Type="http://schemas.openxmlformats.org/officeDocument/2006/relationships/image" Target="../media/image11.svg"/><Relationship Id="rId5" Type="http://schemas.microsoft.com/office/2007/relationships/hdphoto" Target="../media/hdphoto1.wdp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9.sv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9.svg"/><Relationship Id="rId3" Type="http://schemas.openxmlformats.org/officeDocument/2006/relationships/image" Target="../media/image1.jpeg"/><Relationship Id="rId7" Type="http://schemas.openxmlformats.org/officeDocument/2006/relationships/image" Target="../media/image13.svg"/><Relationship Id="rId12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9.png"/><Relationship Id="rId11" Type="http://schemas.openxmlformats.org/officeDocument/2006/relationships/image" Target="../media/image17.svg"/><Relationship Id="rId5" Type="http://schemas.microsoft.com/office/2007/relationships/hdphoto" Target="../media/hdphoto1.wdp"/><Relationship Id="rId10" Type="http://schemas.openxmlformats.org/officeDocument/2006/relationships/image" Target="../media/image11.png"/><Relationship Id="rId4" Type="http://schemas.openxmlformats.org/officeDocument/2006/relationships/image" Target="../media/image2.png"/><Relationship Id="rId9" Type="http://schemas.openxmlformats.org/officeDocument/2006/relationships/image" Target="../media/image15.sv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.jpeg"/><Relationship Id="rId7" Type="http://schemas.openxmlformats.org/officeDocument/2006/relationships/image" Target="../media/image21.sv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3.png"/><Relationship Id="rId11" Type="http://schemas.openxmlformats.org/officeDocument/2006/relationships/image" Target="../media/image25.svg"/><Relationship Id="rId5" Type="http://schemas.microsoft.com/office/2007/relationships/hdphoto" Target="../media/hdphoto1.wdp"/><Relationship Id="rId10" Type="http://schemas.openxmlformats.org/officeDocument/2006/relationships/image" Target="../media/image15.png"/><Relationship Id="rId4" Type="http://schemas.openxmlformats.org/officeDocument/2006/relationships/image" Target="../media/image2.png"/><Relationship Id="rId9" Type="http://schemas.openxmlformats.org/officeDocument/2006/relationships/image" Target="../media/image23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.jpeg"/><Relationship Id="rId7" Type="http://schemas.openxmlformats.org/officeDocument/2006/relationships/image" Target="../media/image17.sv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1.png"/><Relationship Id="rId5" Type="http://schemas.microsoft.com/office/2007/relationships/hdphoto" Target="../media/hdphoto1.wdp"/><Relationship Id="rId4" Type="http://schemas.openxmlformats.org/officeDocument/2006/relationships/image" Target="../media/image2.png"/><Relationship Id="rId9" Type="http://schemas.openxmlformats.org/officeDocument/2006/relationships/image" Target="../media/image27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17F0FDAC-E715-4745-8F6C-C6BED125DF4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290"/>
          <a:stretch/>
        </p:blipFill>
        <p:spPr>
          <a:xfrm>
            <a:off x="0" y="-35096"/>
            <a:ext cx="24383144" cy="13748424"/>
          </a:xfrm>
          <a:prstGeom prst="rect">
            <a:avLst/>
          </a:prstGeom>
        </p:spPr>
      </p:pic>
      <p:pic>
        <p:nvPicPr>
          <p:cNvPr id="2" name="Изображение" descr="Изображение">
            <a:extLst>
              <a:ext uri="{FF2B5EF4-FFF2-40B4-BE49-F238E27FC236}">
                <a16:creationId xmlns="" xmlns:a16="http://schemas.microsoft.com/office/drawing/2014/main" id="{D1E595A0-F1ED-2041-A6B1-7BDD4418C193}"/>
              </a:ext>
            </a:extLst>
          </p:cNvPr>
          <p:cNvPicPr>
            <a:picLocks/>
          </p:cNvPicPr>
          <p:nvPr/>
        </p:nvPicPr>
        <p:blipFill rotWithShape="1">
          <a:blip r:embed="rId3">
            <a:alphaModFix amt="70000"/>
          </a:blip>
          <a:srcRect l="2984" t="2879" r="34201" b="42587"/>
          <a:stretch/>
        </p:blipFill>
        <p:spPr>
          <a:xfrm flipH="1">
            <a:off x="856" y="-32424"/>
            <a:ext cx="10200860" cy="137484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</p:pic>
      <p:pic>
        <p:nvPicPr>
          <p:cNvPr id="6" name="Изображение" descr="Изображение">
            <a:extLst>
              <a:ext uri="{FF2B5EF4-FFF2-40B4-BE49-F238E27FC236}">
                <a16:creationId xmlns="" xmlns:a16="http://schemas.microsoft.com/office/drawing/2014/main" id="{943AB392-57DA-6141-B824-F75F26D7072E}"/>
              </a:ext>
            </a:extLst>
          </p:cNvPr>
          <p:cNvPicPr>
            <a:picLocks/>
          </p:cNvPicPr>
          <p:nvPr/>
        </p:nvPicPr>
        <p:blipFill rotWithShape="1">
          <a:blip r:embed="rId3">
            <a:alphaModFix amt="70000"/>
          </a:blip>
          <a:srcRect l="2984" t="2879" r="34201" b="42587"/>
          <a:stretch/>
        </p:blipFill>
        <p:spPr>
          <a:xfrm flipH="1">
            <a:off x="10201717" y="-32424"/>
            <a:ext cx="3179006" cy="137484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</p:pic>
      <p:sp>
        <p:nvSpPr>
          <p:cNvPr id="5" name="Скругленный прямоугольник 4">
            <a:extLst>
              <a:ext uri="{FF2B5EF4-FFF2-40B4-BE49-F238E27FC236}">
                <a16:creationId xmlns="" xmlns:a16="http://schemas.microsoft.com/office/drawing/2014/main" id="{CADF6436-6033-B043-BB2E-41E6817E3EC9}"/>
              </a:ext>
            </a:extLst>
          </p:cNvPr>
          <p:cNvSpPr/>
          <p:nvPr/>
        </p:nvSpPr>
        <p:spPr>
          <a:xfrm>
            <a:off x="0" y="3527284"/>
            <a:ext cx="13380720" cy="6171888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254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40" tIns="91440" rIns="91440" bIns="91440" numCol="1" spcCol="38100" rtlCol="0" anchor="ctr">
            <a:noAutofit/>
          </a:bodyPr>
          <a:lstStyle/>
          <a:p>
            <a:pPr hangingPunct="0">
              <a:defRPr/>
            </a:pPr>
            <a:endParaRPr lang="ru-RU" sz="7200">
              <a:latin typeface="Arial" panose="020B0604020202020204"/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="" xmlns:a16="http://schemas.microsoft.com/office/drawing/2014/main" id="{7CB9FFB3-321E-5C48-A820-0BA68E352F38}"/>
              </a:ext>
            </a:extLst>
          </p:cNvPr>
          <p:cNvSpPr/>
          <p:nvPr/>
        </p:nvSpPr>
        <p:spPr>
          <a:xfrm>
            <a:off x="1159553" y="8906770"/>
            <a:ext cx="1372446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hangingPunct="0">
              <a:defRPr/>
            </a:pPr>
            <a:r>
              <a:rPr lang="en-US" sz="2400" dirty="0">
                <a:solidFill>
                  <a:srgbClr val="000000">
                    <a:lumMod val="75000"/>
                    <a:lumOff val="25000"/>
                  </a:srgbClr>
                </a:solidFill>
                <a:latin typeface="Gramatika Light Italic" panose="00000400000000000000" pitchFamily="50" charset="0"/>
              </a:rPr>
              <a:t>202</a:t>
            </a:r>
            <a:r>
              <a:rPr lang="ru-RU" sz="2400" dirty="0">
                <a:solidFill>
                  <a:srgbClr val="000000">
                    <a:lumMod val="75000"/>
                    <a:lumOff val="25000"/>
                  </a:srgbClr>
                </a:solidFill>
                <a:latin typeface="Gramatika Light Italic" panose="00000400000000000000" pitchFamily="50" charset="0"/>
              </a:rPr>
              <a:t>3</a:t>
            </a:r>
            <a:r>
              <a:rPr lang="en-US" sz="2400" dirty="0">
                <a:solidFill>
                  <a:srgbClr val="000000">
                    <a:lumMod val="75000"/>
                    <a:lumOff val="25000"/>
                  </a:srgbClr>
                </a:solidFill>
                <a:latin typeface="Gramatika Light Italic" panose="00000400000000000000" pitchFamily="50" charset="0"/>
              </a:rPr>
              <a:t> </a:t>
            </a:r>
            <a:r>
              <a:rPr lang="ru-RU" sz="2400" dirty="0">
                <a:solidFill>
                  <a:srgbClr val="000000">
                    <a:lumMod val="75000"/>
                    <a:lumOff val="25000"/>
                  </a:srgbClr>
                </a:solidFill>
                <a:latin typeface="Gramatika Light Italic" panose="00000400000000000000" pitchFamily="50" charset="0"/>
              </a:rPr>
              <a:t>г</a:t>
            </a:r>
            <a:r>
              <a:rPr lang="en-US" sz="2400" dirty="0">
                <a:solidFill>
                  <a:srgbClr val="000000">
                    <a:lumMod val="75000"/>
                    <a:lumOff val="25000"/>
                  </a:srgbClr>
                </a:solidFill>
                <a:latin typeface="Gramatika Light Italic" panose="00000400000000000000" pitchFamily="50" charset="0"/>
              </a:rPr>
              <a:t>.</a:t>
            </a:r>
            <a:endParaRPr lang="ru-RU" sz="2400" dirty="0">
              <a:solidFill>
                <a:srgbClr val="000000">
                  <a:lumMod val="75000"/>
                  <a:lumOff val="25000"/>
                </a:srgbClr>
              </a:solidFill>
              <a:latin typeface="Gramatika Light Italic" panose="00000400000000000000" pitchFamily="50" charset="0"/>
            </a:endParaRPr>
          </a:p>
        </p:txBody>
      </p:sp>
      <p:pic>
        <p:nvPicPr>
          <p:cNvPr id="10" name="Рисунок 9">
            <a:extLst>
              <a:ext uri="{FF2B5EF4-FFF2-40B4-BE49-F238E27FC236}">
                <a16:creationId xmlns="" xmlns:a16="http://schemas.microsoft.com/office/drawing/2014/main" id="{768E806E-5BCD-7E44-823C-705B0D4FFBD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126" y="3335087"/>
            <a:ext cx="4620776" cy="2311474"/>
          </a:xfrm>
          <a:prstGeom prst="rect">
            <a:avLst/>
          </a:prstGeom>
        </p:spPr>
      </p:pic>
      <p:sp>
        <p:nvSpPr>
          <p:cNvPr id="12" name="Прямоугольник 11">
            <a:extLst>
              <a:ext uri="{FF2B5EF4-FFF2-40B4-BE49-F238E27FC236}">
                <a16:creationId xmlns="" xmlns:a16="http://schemas.microsoft.com/office/drawing/2014/main" id="{86EDD23C-A148-B64C-A234-FA3420D65939}"/>
              </a:ext>
            </a:extLst>
          </p:cNvPr>
          <p:cNvSpPr/>
          <p:nvPr/>
        </p:nvSpPr>
        <p:spPr>
          <a:xfrm>
            <a:off x="1159553" y="5572419"/>
            <a:ext cx="12205582" cy="31393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defRPr/>
            </a:pPr>
            <a:r>
              <a:rPr lang="ru-RU" sz="4800" dirty="0">
                <a:solidFill>
                  <a:srgbClr val="333333"/>
                </a:solidFill>
                <a:latin typeface="Gramatika Bold" pitchFamily="2" charset="0"/>
              </a:rPr>
              <a:t>ПРОЦЕДУРА ОБЖАЛОВАНИЯ ДЕЙСТВИЙ ЗАКАЗЧИКА, </a:t>
            </a:r>
          </a:p>
          <a:p>
            <a:pPr>
              <a:defRPr/>
            </a:pPr>
            <a:r>
              <a:rPr lang="ru-RU" dirty="0">
                <a:solidFill>
                  <a:srgbClr val="333333"/>
                </a:solidFill>
                <a:latin typeface="Gramatika Light" pitchFamily="2" charset="0"/>
              </a:rPr>
              <a:t>связанных с необоснованным отказом от внесения изменений в </a:t>
            </a:r>
            <a:r>
              <a:rPr lang="ru-RU" dirty="0" smtClean="0">
                <a:solidFill>
                  <a:srgbClr val="333333"/>
                </a:solidFill>
                <a:latin typeface="Gramatika Light" pitchFamily="2" charset="0"/>
              </a:rPr>
              <a:t>существенные условия заключенных контрактов</a:t>
            </a:r>
            <a:endParaRPr lang="ru-RU" dirty="0">
              <a:solidFill>
                <a:srgbClr val="333333"/>
              </a:solidFill>
              <a:latin typeface="Gramatika Ligh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75896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Прямоугольник 130">
            <a:extLst>
              <a:ext uri="{FF2B5EF4-FFF2-40B4-BE49-F238E27FC236}">
                <a16:creationId xmlns="" xmlns:a16="http://schemas.microsoft.com/office/drawing/2014/main" id="{5FC11D8E-9198-6ED6-B59A-E0993A0218DC}"/>
              </a:ext>
            </a:extLst>
          </p:cNvPr>
          <p:cNvSpPr/>
          <p:nvPr/>
        </p:nvSpPr>
        <p:spPr>
          <a:xfrm>
            <a:off x="0" y="-1"/>
            <a:ext cx="24384000" cy="2783206"/>
          </a:xfrm>
          <a:prstGeom prst="rect">
            <a:avLst/>
          </a:prstGeom>
          <a:solidFill>
            <a:srgbClr val="B9D9EB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366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"/>
              <a:cs typeface="Helvetica"/>
            </a:endParaRPr>
          </a:p>
        </p:txBody>
      </p:sp>
      <p:pic>
        <p:nvPicPr>
          <p:cNvPr id="132" name="Изображение" descr="Изображение">
            <a:extLst>
              <a:ext uri="{FF2B5EF4-FFF2-40B4-BE49-F238E27FC236}">
                <a16:creationId xmlns="" xmlns:a16="http://schemas.microsoft.com/office/drawing/2014/main" id="{72B587A9-9C1D-6E50-7D4A-A376DF6CCEC3}"/>
              </a:ext>
            </a:extLst>
          </p:cNvPr>
          <p:cNvPicPr>
            <a:picLocks/>
          </p:cNvPicPr>
          <p:nvPr/>
        </p:nvPicPr>
        <p:blipFill rotWithShape="1">
          <a:blip r:embed="rId3" cstate="hqprint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600650" y="614"/>
            <a:ext cx="3783352" cy="2781980"/>
          </a:xfrm>
          <a:prstGeom prst="rect">
            <a:avLst/>
          </a:prstGeom>
        </p:spPr>
      </p:pic>
      <p:pic>
        <p:nvPicPr>
          <p:cNvPr id="133" name="Рисунок 132">
            <a:extLst>
              <a:ext uri="{FF2B5EF4-FFF2-40B4-BE49-F238E27FC236}">
                <a16:creationId xmlns="" xmlns:a16="http://schemas.microsoft.com/office/drawing/2014/main" id="{0CF1A0B1-8149-35CB-0C4E-66ACE4F167F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70306"/>
          <a:stretch/>
        </p:blipFill>
        <p:spPr>
          <a:xfrm>
            <a:off x="21890142" y="565941"/>
            <a:ext cx="1319108" cy="1651326"/>
          </a:xfrm>
          <a:prstGeom prst="rect">
            <a:avLst/>
          </a:prstGeom>
        </p:spPr>
      </p:pic>
      <p:sp>
        <p:nvSpPr>
          <p:cNvPr id="134" name="Текст 4">
            <a:extLst>
              <a:ext uri="{FF2B5EF4-FFF2-40B4-BE49-F238E27FC236}">
                <a16:creationId xmlns="" xmlns:a16="http://schemas.microsoft.com/office/drawing/2014/main" id="{61A2CD8E-6803-30A2-53BF-ACD9208593EA}"/>
              </a:ext>
            </a:extLst>
          </p:cNvPr>
          <p:cNvSpPr txBox="1">
            <a:spLocks/>
          </p:cNvSpPr>
          <p:nvPr/>
        </p:nvSpPr>
        <p:spPr>
          <a:xfrm>
            <a:off x="1174750" y="903606"/>
            <a:ext cx="19170650" cy="1879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18288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6600" kern="1200" baseline="0">
                <a:solidFill>
                  <a:srgbClr val="333333"/>
                </a:solidFill>
                <a:latin typeface="Gramatika Bold" pitchFamily="2" charset="0"/>
                <a:ea typeface="+mn-ea"/>
                <a:cs typeface="+mn-cs"/>
              </a:defRPr>
            </a:lvl1pPr>
            <a:lvl2pPr marL="13716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2860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2004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1148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sz="4800" dirty="0"/>
              <a:t>ПРОЦЕДУРА ОБЖАЛОВАНИЯ ДЕЙСТВИЙ </a:t>
            </a:r>
            <a:br>
              <a:rPr lang="ru-RU" sz="4800" dirty="0"/>
            </a:br>
            <a:r>
              <a:rPr lang="ru-RU" sz="4000" dirty="0">
                <a:latin typeface="Gramatika Light" pitchFamily="2" charset="0"/>
              </a:rPr>
              <a:t>заказчика или органа исполнительной власти Нижегородской области</a:t>
            </a:r>
            <a:endParaRPr lang="ru-RU" sz="4800" dirty="0">
              <a:latin typeface="Gramatika Light" pitchFamily="2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B56FB706-D69B-4DE0-6D84-1D1A4E398400}"/>
              </a:ext>
            </a:extLst>
          </p:cNvPr>
          <p:cNvSpPr txBox="1"/>
          <p:nvPr/>
        </p:nvSpPr>
        <p:spPr>
          <a:xfrm>
            <a:off x="4593771" y="5986996"/>
            <a:ext cx="15196458" cy="1980000"/>
          </a:xfrm>
          <a:prstGeom prst="roundRect">
            <a:avLst>
              <a:gd name="adj" fmla="val 7961"/>
            </a:avLst>
          </a:prstGeom>
          <a:solidFill>
            <a:srgbClr val="B9D9EB"/>
          </a:solidFill>
        </p:spPr>
        <p:txBody>
          <a:bodyPr wrap="square" lIns="0" tIns="0" rIns="0" bIns="0" anchor="ctr">
            <a:noAutofit/>
          </a:bodyPr>
          <a:lstStyle/>
          <a:p>
            <a:pPr algn="ctr">
              <a:spcAft>
                <a:spcPts val="600"/>
              </a:spcAft>
            </a:pPr>
            <a:r>
              <a:rPr lang="ru-RU" sz="2400" dirty="0">
                <a:solidFill>
                  <a:srgbClr val="333333"/>
                </a:solidFill>
                <a:latin typeface="Gramatika Medium" pitchFamily="2" charset="0"/>
                <a:cs typeface="Arial" panose="020B0604020202020204" pitchFamily="34" charset="0"/>
              </a:rPr>
              <a:t>ЗАКАЗЧИК или ОРГАН ИСПОЛНИТЕЛЬНОЙ ВЛАСТИ, </a:t>
            </a:r>
            <a:br>
              <a:rPr lang="ru-RU" sz="2400" dirty="0">
                <a:solidFill>
                  <a:srgbClr val="333333"/>
                </a:solidFill>
                <a:latin typeface="Gramatika Medium" pitchFamily="2" charset="0"/>
                <a:cs typeface="Arial" panose="020B0604020202020204" pitchFamily="34" charset="0"/>
              </a:rPr>
            </a:br>
            <a:r>
              <a:rPr lang="ru-RU" sz="2400" dirty="0">
                <a:solidFill>
                  <a:srgbClr val="333333"/>
                </a:solidFill>
                <a:latin typeface="Gramatika Light" pitchFamily="2" charset="0"/>
                <a:cs typeface="Arial" panose="020B0604020202020204" pitchFamily="34" charset="0"/>
              </a:rPr>
              <a:t>осуществляющий функции главного распорядителя бюджетных средств и (или) учредителя казенных, бюджетных, автономных учреждений или в ведомственном подчинении которого находятся унитарные предприятия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5FD21927-7D9B-655A-B577-CB37DA660B1D}"/>
              </a:ext>
            </a:extLst>
          </p:cNvPr>
          <p:cNvSpPr txBox="1"/>
          <p:nvPr/>
        </p:nvSpPr>
        <p:spPr>
          <a:xfrm>
            <a:off x="4593771" y="11235365"/>
            <a:ext cx="7228115" cy="1332000"/>
          </a:xfrm>
          <a:prstGeom prst="roundRect">
            <a:avLst>
              <a:gd name="adj" fmla="val 7961"/>
            </a:avLst>
          </a:prstGeom>
          <a:solidFill>
            <a:schemeClr val="bg1"/>
          </a:solidFill>
          <a:ln w="25400">
            <a:solidFill>
              <a:schemeClr val="accent6">
                <a:lumMod val="75000"/>
              </a:schemeClr>
            </a:solidFill>
          </a:ln>
        </p:spPr>
        <p:txBody>
          <a:bodyPr wrap="square" lIns="0" tIns="0" rIns="0" bIns="0" anchor="ctr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algn="ctr">
              <a:defRPr sz="2000">
                <a:solidFill>
                  <a:srgbClr val="333333"/>
                </a:solidFill>
                <a:latin typeface="Gramatika Medium" pitchFamily="2" charset="0"/>
                <a:ea typeface="+mj-ea"/>
                <a:cs typeface="Arial" panose="020B0604020202020204" pitchFamily="34" charset="0"/>
              </a:defRPr>
            </a:lvl1pPr>
            <a:lvl2pPr>
              <a:defRPr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2pPr>
            <a:lvl3pPr>
              <a:defRPr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3pPr>
            <a:lvl4pPr>
              <a:defRPr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4pPr>
            <a:lvl5pPr>
              <a:defRPr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5pPr>
            <a:lvl6pPr>
              <a:defRPr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6pPr>
            <a:lvl7pPr>
              <a:defRPr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7pPr>
            <a:lvl8pPr>
              <a:defRPr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8pPr>
            <a:lvl9pPr>
              <a:defRPr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9pPr>
          </a:lstStyle>
          <a:p>
            <a:r>
              <a:rPr lang="ru-RU" dirty="0"/>
              <a:t>Решение об отмене </a:t>
            </a:r>
            <a:r>
              <a:rPr lang="ru-RU" dirty="0">
                <a:latin typeface="Gramatika Light" pitchFamily="2" charset="0"/>
              </a:rPr>
              <a:t>обжалуемого решения об отказе изменения существенных условий контракта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A016C893-40E2-0151-FBCA-718B4C8AAEA0}"/>
              </a:ext>
            </a:extLst>
          </p:cNvPr>
          <p:cNvSpPr txBox="1"/>
          <p:nvPr/>
        </p:nvSpPr>
        <p:spPr>
          <a:xfrm>
            <a:off x="12562115" y="11235365"/>
            <a:ext cx="7228113" cy="1332000"/>
          </a:xfrm>
          <a:prstGeom prst="roundRect">
            <a:avLst>
              <a:gd name="adj" fmla="val 7961"/>
            </a:avLst>
          </a:prstGeom>
          <a:solidFill>
            <a:schemeClr val="bg1"/>
          </a:solidFill>
          <a:ln w="25400">
            <a:solidFill>
              <a:srgbClr val="FF0000"/>
            </a:solidFill>
          </a:ln>
        </p:spPr>
        <p:txBody>
          <a:bodyPr wrap="square" lIns="0" tIns="0" rIns="0" bIns="0" anchor="ctr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algn="ctr">
              <a:defRPr sz="1600">
                <a:solidFill>
                  <a:srgbClr val="333333"/>
                </a:solidFill>
                <a:latin typeface="Gramatika Medium" pitchFamily="2" charset="0"/>
                <a:cs typeface="Arial" panose="020B0604020202020204" pitchFamily="34" charset="0"/>
              </a:defRPr>
            </a:lvl1pPr>
          </a:lstStyle>
          <a:p>
            <a:r>
              <a:rPr lang="ru-RU" sz="2000" dirty="0"/>
              <a:t>Решение об оставлении жалобы </a:t>
            </a:r>
            <a:br>
              <a:rPr lang="ru-RU" sz="2000" dirty="0"/>
            </a:br>
            <a:r>
              <a:rPr lang="ru-RU" sz="2000" dirty="0">
                <a:latin typeface="Gramatika Light" pitchFamily="2" charset="0"/>
              </a:rPr>
              <a:t>без удовлетворения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6F7B668A-F22C-2543-02C4-08F0DAD6E441}"/>
              </a:ext>
            </a:extLst>
          </p:cNvPr>
          <p:cNvSpPr txBox="1"/>
          <p:nvPr/>
        </p:nvSpPr>
        <p:spPr>
          <a:xfrm>
            <a:off x="4593771" y="3686812"/>
            <a:ext cx="15196458" cy="1332000"/>
          </a:xfrm>
          <a:prstGeom prst="roundRect">
            <a:avLst>
              <a:gd name="adj" fmla="val 7961"/>
            </a:avLst>
          </a:prstGeom>
          <a:solidFill>
            <a:srgbClr val="B9D9EB">
              <a:alpha val="50000"/>
            </a:srgbClr>
          </a:solidFill>
        </p:spPr>
        <p:txBody>
          <a:bodyPr wrap="square" lIns="0" tIns="0" rIns="0" bIns="0" anchor="ctr">
            <a:noAutofit/>
          </a:bodyPr>
          <a:lstStyle/>
          <a:p>
            <a:pPr algn="ctr"/>
            <a:r>
              <a:rPr lang="ru-RU" sz="2400" dirty="0">
                <a:solidFill>
                  <a:srgbClr val="333333"/>
                </a:solidFill>
                <a:latin typeface="Gramatika Medium" pitchFamily="2" charset="0"/>
                <a:cs typeface="Arial" panose="020B0604020202020204" pitchFamily="34" charset="0"/>
              </a:rPr>
              <a:t>Инициатор </a:t>
            </a:r>
          </a:p>
          <a:p>
            <a:pPr algn="ctr"/>
            <a:r>
              <a:rPr lang="ru-RU" sz="2400" dirty="0">
                <a:solidFill>
                  <a:srgbClr val="333333"/>
                </a:solidFill>
                <a:latin typeface="Gramatika Light" pitchFamily="2" charset="0"/>
                <a:cs typeface="Arial" panose="020B0604020202020204" pitchFamily="34" charset="0"/>
              </a:rPr>
              <a:t>(поставщик / подрядчик / исполнитель)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="" xmlns:a16="http://schemas.microsoft.com/office/drawing/2014/main" id="{63F54F63-9B49-2C7A-BDF4-1685597D8623}"/>
              </a:ext>
            </a:extLst>
          </p:cNvPr>
          <p:cNvSpPr txBox="1"/>
          <p:nvPr/>
        </p:nvSpPr>
        <p:spPr>
          <a:xfrm>
            <a:off x="4593771" y="8935180"/>
            <a:ext cx="15196458" cy="1332000"/>
          </a:xfrm>
          <a:prstGeom prst="roundRect">
            <a:avLst>
              <a:gd name="adj" fmla="val 7961"/>
            </a:avLst>
          </a:prstGeom>
          <a:solidFill>
            <a:srgbClr val="B9D9EB"/>
          </a:solidFill>
        </p:spPr>
        <p:txBody>
          <a:bodyPr wrap="square" lIns="0" tIns="0" rIns="0" bIns="0" anchor="ctr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algn="ctr">
              <a:spcAft>
                <a:spcPts val="600"/>
              </a:spcAft>
              <a:defRPr sz="2400">
                <a:solidFill>
                  <a:srgbClr val="333333"/>
                </a:solidFill>
                <a:latin typeface="Gramatika Medium" pitchFamily="2" charset="0"/>
                <a:cs typeface="Arial" panose="020B0604020202020204" pitchFamily="34" charset="0"/>
              </a:defRPr>
            </a:lvl1pPr>
          </a:lstStyle>
          <a:p>
            <a:pPr>
              <a:spcAft>
                <a:spcPts val="0"/>
              </a:spcAft>
            </a:pPr>
            <a:r>
              <a:rPr lang="ru-RU" dirty="0"/>
              <a:t>ОПЕРАТИВНЫЙ ШТАБ</a:t>
            </a:r>
          </a:p>
          <a:p>
            <a:pPr>
              <a:spcAft>
                <a:spcPts val="0"/>
              </a:spcAft>
            </a:pPr>
            <a:r>
              <a:rPr lang="ru-RU" dirty="0"/>
              <a:t>в соответствующей сфере экономики и социальной сфере по отраслевой принадлежности</a:t>
            </a:r>
          </a:p>
        </p:txBody>
      </p:sp>
      <p:cxnSp>
        <p:nvCxnSpPr>
          <p:cNvPr id="37" name="Прямая со стрелкой 36">
            <a:extLst>
              <a:ext uri="{FF2B5EF4-FFF2-40B4-BE49-F238E27FC236}">
                <a16:creationId xmlns="" xmlns:a16="http://schemas.microsoft.com/office/drawing/2014/main" id="{C05076B0-B31D-A26B-4A0B-9E81931EA83B}"/>
              </a:ext>
            </a:extLst>
          </p:cNvPr>
          <p:cNvCxnSpPr>
            <a:cxnSpLocks/>
          </p:cNvCxnSpPr>
          <p:nvPr/>
        </p:nvCxnSpPr>
        <p:spPr>
          <a:xfrm flipV="1">
            <a:off x="12192000" y="5018812"/>
            <a:ext cx="0" cy="968184"/>
          </a:xfrm>
          <a:prstGeom prst="straightConnector1">
            <a:avLst/>
          </a:prstGeom>
          <a:ln w="19050">
            <a:solidFill>
              <a:srgbClr val="333333"/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 стрелкой 43">
            <a:extLst>
              <a:ext uri="{FF2B5EF4-FFF2-40B4-BE49-F238E27FC236}">
                <a16:creationId xmlns="" xmlns:a16="http://schemas.microsoft.com/office/drawing/2014/main" id="{784F5B3D-77FC-DDA2-40C8-34124B10553C}"/>
              </a:ext>
            </a:extLst>
          </p:cNvPr>
          <p:cNvCxnSpPr>
            <a:cxnSpLocks/>
          </p:cNvCxnSpPr>
          <p:nvPr/>
        </p:nvCxnSpPr>
        <p:spPr>
          <a:xfrm>
            <a:off x="16176171" y="5018812"/>
            <a:ext cx="0" cy="968184"/>
          </a:xfrm>
          <a:prstGeom prst="straightConnector1">
            <a:avLst/>
          </a:prstGeom>
          <a:ln w="19050">
            <a:solidFill>
              <a:srgbClr val="B9D9EB"/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 стрелкой 49">
            <a:extLst>
              <a:ext uri="{FF2B5EF4-FFF2-40B4-BE49-F238E27FC236}">
                <a16:creationId xmlns="" xmlns:a16="http://schemas.microsoft.com/office/drawing/2014/main" id="{230010D2-8F82-749B-FA0C-7968025596C0}"/>
              </a:ext>
            </a:extLst>
          </p:cNvPr>
          <p:cNvCxnSpPr>
            <a:cxnSpLocks/>
          </p:cNvCxnSpPr>
          <p:nvPr/>
        </p:nvCxnSpPr>
        <p:spPr>
          <a:xfrm flipV="1">
            <a:off x="12192000" y="7966996"/>
            <a:ext cx="0" cy="968184"/>
          </a:xfrm>
          <a:prstGeom prst="straightConnector1">
            <a:avLst/>
          </a:prstGeom>
          <a:ln w="19050">
            <a:solidFill>
              <a:srgbClr val="333333"/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 стрелкой 51">
            <a:extLst>
              <a:ext uri="{FF2B5EF4-FFF2-40B4-BE49-F238E27FC236}">
                <a16:creationId xmlns="" xmlns:a16="http://schemas.microsoft.com/office/drawing/2014/main" id="{9AB4CB93-7BD9-A67F-823A-F6D4080A2A03}"/>
              </a:ext>
            </a:extLst>
          </p:cNvPr>
          <p:cNvCxnSpPr>
            <a:cxnSpLocks/>
          </p:cNvCxnSpPr>
          <p:nvPr/>
        </p:nvCxnSpPr>
        <p:spPr>
          <a:xfrm flipV="1">
            <a:off x="16176171" y="10267180"/>
            <a:ext cx="0" cy="968185"/>
          </a:xfrm>
          <a:prstGeom prst="straightConnector1">
            <a:avLst/>
          </a:prstGeom>
          <a:ln w="19050">
            <a:solidFill>
              <a:srgbClr val="333333"/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 стрелкой 55">
            <a:extLst>
              <a:ext uri="{FF2B5EF4-FFF2-40B4-BE49-F238E27FC236}">
                <a16:creationId xmlns="" xmlns:a16="http://schemas.microsoft.com/office/drawing/2014/main" id="{3605FB96-7F79-FFC7-223C-D4E2ABEC16C6}"/>
              </a:ext>
            </a:extLst>
          </p:cNvPr>
          <p:cNvCxnSpPr>
            <a:cxnSpLocks/>
          </p:cNvCxnSpPr>
          <p:nvPr/>
        </p:nvCxnSpPr>
        <p:spPr>
          <a:xfrm flipV="1">
            <a:off x="8207828" y="10267180"/>
            <a:ext cx="0" cy="968185"/>
          </a:xfrm>
          <a:prstGeom prst="straightConnector1">
            <a:avLst/>
          </a:prstGeom>
          <a:ln w="19050">
            <a:solidFill>
              <a:srgbClr val="333333"/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Прямоугольник: скругленные углы 42">
            <a:extLst>
              <a:ext uri="{FF2B5EF4-FFF2-40B4-BE49-F238E27FC236}">
                <a16:creationId xmlns="" xmlns:a16="http://schemas.microsoft.com/office/drawing/2014/main" id="{6A7A757E-4337-A03E-EEC2-EEED1CA67134}"/>
              </a:ext>
            </a:extLst>
          </p:cNvPr>
          <p:cNvSpPr/>
          <p:nvPr/>
        </p:nvSpPr>
        <p:spPr>
          <a:xfrm>
            <a:off x="7150118" y="10403457"/>
            <a:ext cx="844600" cy="527816"/>
          </a:xfrm>
          <a:prstGeom prst="roundRect">
            <a:avLst/>
          </a:prstGeom>
          <a:solidFill>
            <a:srgbClr val="C0000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rgbClr val="C00000"/>
                </a:solidFill>
                <a:latin typeface="Gramatika Light" pitchFamily="2" charset="0"/>
                <a:ea typeface="+mj-ea"/>
                <a:cs typeface="+mj-cs"/>
              </a:rPr>
              <a:t>7 </a:t>
            </a:r>
            <a:r>
              <a:rPr lang="ru-RU" sz="1600" dirty="0" err="1">
                <a:solidFill>
                  <a:srgbClr val="C00000"/>
                </a:solidFill>
                <a:latin typeface="Gramatika Light" pitchFamily="2" charset="0"/>
                <a:ea typeface="+mj-ea"/>
                <a:cs typeface="+mj-cs"/>
              </a:rPr>
              <a:t>р.д</a:t>
            </a:r>
            <a:r>
              <a:rPr lang="ru-RU" sz="1600" dirty="0">
                <a:solidFill>
                  <a:srgbClr val="C00000"/>
                </a:solidFill>
                <a:latin typeface="Gramatika Light" pitchFamily="2" charset="0"/>
                <a:ea typeface="+mj-ea"/>
                <a:cs typeface="+mj-cs"/>
              </a:rPr>
              <a:t>.</a:t>
            </a:r>
          </a:p>
        </p:txBody>
      </p:sp>
      <p:sp>
        <p:nvSpPr>
          <p:cNvPr id="58" name="Прямоугольник: скругленные углы 42">
            <a:extLst>
              <a:ext uri="{FF2B5EF4-FFF2-40B4-BE49-F238E27FC236}">
                <a16:creationId xmlns="" xmlns:a16="http://schemas.microsoft.com/office/drawing/2014/main" id="{07B443E3-5EAC-46A4-FA5B-4573117AD5D0}"/>
              </a:ext>
            </a:extLst>
          </p:cNvPr>
          <p:cNvSpPr/>
          <p:nvPr/>
        </p:nvSpPr>
        <p:spPr>
          <a:xfrm>
            <a:off x="16409871" y="10403457"/>
            <a:ext cx="946476" cy="527816"/>
          </a:xfrm>
          <a:prstGeom prst="roundRect">
            <a:avLst/>
          </a:prstGeom>
          <a:solidFill>
            <a:srgbClr val="C0000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rgbClr val="C00000"/>
                </a:solidFill>
                <a:latin typeface="Gramatika Light" pitchFamily="2" charset="0"/>
                <a:ea typeface="+mj-ea"/>
                <a:cs typeface="+mj-cs"/>
              </a:rPr>
              <a:t>7 </a:t>
            </a:r>
            <a:r>
              <a:rPr lang="ru-RU" sz="1600" dirty="0" err="1">
                <a:solidFill>
                  <a:srgbClr val="C00000"/>
                </a:solidFill>
                <a:latin typeface="Gramatika Light" pitchFamily="2" charset="0"/>
                <a:ea typeface="+mj-ea"/>
                <a:cs typeface="+mj-cs"/>
              </a:rPr>
              <a:t>р.д</a:t>
            </a:r>
            <a:r>
              <a:rPr lang="ru-RU" sz="1600" dirty="0">
                <a:solidFill>
                  <a:srgbClr val="C00000"/>
                </a:solidFill>
                <a:latin typeface="Gramatika Light" pitchFamily="2" charset="0"/>
                <a:ea typeface="+mj-ea"/>
                <a:cs typeface="+mj-cs"/>
              </a:rPr>
              <a:t>.</a:t>
            </a:r>
          </a:p>
        </p:txBody>
      </p:sp>
      <p:cxnSp>
        <p:nvCxnSpPr>
          <p:cNvPr id="61" name="Прямая со стрелкой 60">
            <a:extLst>
              <a:ext uri="{FF2B5EF4-FFF2-40B4-BE49-F238E27FC236}">
                <a16:creationId xmlns="" xmlns:a16="http://schemas.microsoft.com/office/drawing/2014/main" id="{038B65C2-20BC-71E4-41B8-A9001FC38005}"/>
              </a:ext>
            </a:extLst>
          </p:cNvPr>
          <p:cNvCxnSpPr>
            <a:cxnSpLocks/>
          </p:cNvCxnSpPr>
          <p:nvPr/>
        </p:nvCxnSpPr>
        <p:spPr>
          <a:xfrm>
            <a:off x="8207828" y="5018812"/>
            <a:ext cx="0" cy="968184"/>
          </a:xfrm>
          <a:prstGeom prst="straightConnector1">
            <a:avLst/>
          </a:prstGeom>
          <a:ln w="19050">
            <a:solidFill>
              <a:srgbClr val="C00000"/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 стрелкой 61">
            <a:extLst>
              <a:ext uri="{FF2B5EF4-FFF2-40B4-BE49-F238E27FC236}">
                <a16:creationId xmlns="" xmlns:a16="http://schemas.microsoft.com/office/drawing/2014/main" id="{0C1D681C-7BB0-5804-368F-5B531F1CE259}"/>
              </a:ext>
            </a:extLst>
          </p:cNvPr>
          <p:cNvCxnSpPr>
            <a:cxnSpLocks/>
          </p:cNvCxnSpPr>
          <p:nvPr/>
        </p:nvCxnSpPr>
        <p:spPr>
          <a:xfrm flipV="1">
            <a:off x="8207828" y="7966996"/>
            <a:ext cx="0" cy="968184"/>
          </a:xfrm>
          <a:prstGeom prst="straightConnector1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Прямая со стрелкой 62">
            <a:extLst>
              <a:ext uri="{FF2B5EF4-FFF2-40B4-BE49-F238E27FC236}">
                <a16:creationId xmlns="" xmlns:a16="http://schemas.microsoft.com/office/drawing/2014/main" id="{5235728F-8B01-6D09-5D84-086E53B6B1E0}"/>
              </a:ext>
            </a:extLst>
          </p:cNvPr>
          <p:cNvCxnSpPr>
            <a:cxnSpLocks/>
          </p:cNvCxnSpPr>
          <p:nvPr/>
        </p:nvCxnSpPr>
        <p:spPr>
          <a:xfrm>
            <a:off x="16176171" y="7966996"/>
            <a:ext cx="0" cy="968184"/>
          </a:xfrm>
          <a:prstGeom prst="straightConnector1">
            <a:avLst/>
          </a:prstGeom>
          <a:ln w="19050">
            <a:solidFill>
              <a:srgbClr val="B9D9EB"/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Прямоугольник: скругленные углы 42">
            <a:extLst>
              <a:ext uri="{FF2B5EF4-FFF2-40B4-BE49-F238E27FC236}">
                <a16:creationId xmlns="" xmlns:a16="http://schemas.microsoft.com/office/drawing/2014/main" id="{1E0FEE60-B8A5-D256-826A-16FEEE86581E}"/>
              </a:ext>
            </a:extLst>
          </p:cNvPr>
          <p:cNvSpPr/>
          <p:nvPr/>
        </p:nvSpPr>
        <p:spPr>
          <a:xfrm>
            <a:off x="7150118" y="8126083"/>
            <a:ext cx="844600" cy="505005"/>
          </a:xfrm>
          <a:prstGeom prst="roundRect">
            <a:avLst/>
          </a:prstGeom>
          <a:solidFill>
            <a:srgbClr val="C0000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rgbClr val="C00000"/>
                </a:solidFill>
                <a:latin typeface="Gramatika Light" pitchFamily="2" charset="0"/>
                <a:ea typeface="+mj-ea"/>
                <a:cs typeface="+mj-cs"/>
              </a:rPr>
              <a:t>2 </a:t>
            </a:r>
            <a:r>
              <a:rPr lang="ru-RU" sz="1600" dirty="0" err="1">
                <a:solidFill>
                  <a:srgbClr val="C00000"/>
                </a:solidFill>
                <a:latin typeface="Gramatika Light" pitchFamily="2" charset="0"/>
                <a:ea typeface="+mj-ea"/>
                <a:cs typeface="+mj-cs"/>
              </a:rPr>
              <a:t>р.д</a:t>
            </a:r>
            <a:r>
              <a:rPr lang="ru-RU" sz="1600" dirty="0">
                <a:solidFill>
                  <a:srgbClr val="C00000"/>
                </a:solidFill>
                <a:latin typeface="Gramatika Light" pitchFamily="2" charset="0"/>
                <a:ea typeface="+mj-ea"/>
                <a:cs typeface="+mj-cs"/>
              </a:rPr>
              <a:t>.</a:t>
            </a:r>
          </a:p>
        </p:txBody>
      </p:sp>
      <p:sp>
        <p:nvSpPr>
          <p:cNvPr id="129" name="Прямоугольник: скругленные углы 42">
            <a:extLst>
              <a:ext uri="{FF2B5EF4-FFF2-40B4-BE49-F238E27FC236}">
                <a16:creationId xmlns="" xmlns:a16="http://schemas.microsoft.com/office/drawing/2014/main" id="{627AC62E-9C1D-8BFC-EC2F-0529C24483F8}"/>
              </a:ext>
            </a:extLst>
          </p:cNvPr>
          <p:cNvSpPr/>
          <p:nvPr/>
        </p:nvSpPr>
        <p:spPr>
          <a:xfrm>
            <a:off x="7150118" y="5175849"/>
            <a:ext cx="844600" cy="507055"/>
          </a:xfrm>
          <a:prstGeom prst="roundRect">
            <a:avLst/>
          </a:prstGeom>
          <a:solidFill>
            <a:srgbClr val="C0000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rgbClr val="C00000"/>
                </a:solidFill>
                <a:latin typeface="Gramatika Light" pitchFamily="2" charset="0"/>
                <a:ea typeface="+mj-ea"/>
                <a:cs typeface="+mj-cs"/>
              </a:rPr>
              <a:t>2 </a:t>
            </a:r>
            <a:r>
              <a:rPr lang="ru-RU" sz="1600" dirty="0" err="1">
                <a:solidFill>
                  <a:srgbClr val="C00000"/>
                </a:solidFill>
                <a:latin typeface="Gramatika Light" pitchFamily="2" charset="0"/>
                <a:ea typeface="+mj-ea"/>
                <a:cs typeface="+mj-cs"/>
              </a:rPr>
              <a:t>р.д</a:t>
            </a:r>
            <a:r>
              <a:rPr lang="ru-RU" sz="1600" dirty="0">
                <a:solidFill>
                  <a:srgbClr val="C00000"/>
                </a:solidFill>
                <a:latin typeface="Gramatika Light" pitchFamily="2" charset="0"/>
                <a:ea typeface="+mj-ea"/>
                <a:cs typeface="+mj-cs"/>
              </a:rPr>
              <a:t>.</a:t>
            </a:r>
          </a:p>
        </p:txBody>
      </p:sp>
      <p:sp>
        <p:nvSpPr>
          <p:cNvPr id="130" name="Прямоугольник: скругленные углы 42">
            <a:extLst>
              <a:ext uri="{FF2B5EF4-FFF2-40B4-BE49-F238E27FC236}">
                <a16:creationId xmlns="" xmlns:a16="http://schemas.microsoft.com/office/drawing/2014/main" id="{BC08C730-B375-686A-BEA4-5198B00AD3A4}"/>
              </a:ext>
            </a:extLst>
          </p:cNvPr>
          <p:cNvSpPr/>
          <p:nvPr/>
        </p:nvSpPr>
        <p:spPr>
          <a:xfrm>
            <a:off x="16409871" y="8126083"/>
            <a:ext cx="824011" cy="505005"/>
          </a:xfrm>
          <a:prstGeom prst="roundRect">
            <a:avLst/>
          </a:prstGeom>
          <a:solidFill>
            <a:srgbClr val="C0000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rgbClr val="C00000"/>
                </a:solidFill>
                <a:latin typeface="Gramatika Light" pitchFamily="2" charset="0"/>
                <a:ea typeface="+mj-ea"/>
                <a:cs typeface="+mj-cs"/>
              </a:rPr>
              <a:t>2 </a:t>
            </a:r>
            <a:r>
              <a:rPr lang="ru-RU" sz="1600" dirty="0" err="1">
                <a:solidFill>
                  <a:srgbClr val="C00000"/>
                </a:solidFill>
                <a:latin typeface="Gramatika Light" pitchFamily="2" charset="0"/>
                <a:ea typeface="+mj-ea"/>
                <a:cs typeface="+mj-cs"/>
              </a:rPr>
              <a:t>р.д</a:t>
            </a:r>
            <a:r>
              <a:rPr lang="ru-RU" sz="1600" dirty="0">
                <a:solidFill>
                  <a:srgbClr val="C00000"/>
                </a:solidFill>
                <a:latin typeface="Gramatika Light" pitchFamily="2" charset="0"/>
                <a:ea typeface="+mj-ea"/>
                <a:cs typeface="+mj-cs"/>
              </a:rPr>
              <a:t>.</a:t>
            </a:r>
          </a:p>
        </p:txBody>
      </p:sp>
      <p:sp>
        <p:nvSpPr>
          <p:cNvPr id="135" name="Прямоугольник: скругленные углы 42">
            <a:extLst>
              <a:ext uri="{FF2B5EF4-FFF2-40B4-BE49-F238E27FC236}">
                <a16:creationId xmlns="" xmlns:a16="http://schemas.microsoft.com/office/drawing/2014/main" id="{B123FD8E-270A-CD7E-2953-BE39BD17F8A1}"/>
              </a:ext>
            </a:extLst>
          </p:cNvPr>
          <p:cNvSpPr/>
          <p:nvPr/>
        </p:nvSpPr>
        <p:spPr>
          <a:xfrm>
            <a:off x="16409871" y="5175849"/>
            <a:ext cx="946476" cy="507055"/>
          </a:xfrm>
          <a:prstGeom prst="roundRect">
            <a:avLst/>
          </a:prstGeom>
          <a:solidFill>
            <a:srgbClr val="C0000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rgbClr val="C00000"/>
                </a:solidFill>
                <a:latin typeface="Gramatika Light" pitchFamily="2" charset="0"/>
                <a:ea typeface="+mj-ea"/>
                <a:cs typeface="+mj-cs"/>
              </a:rPr>
              <a:t>2 </a:t>
            </a:r>
            <a:r>
              <a:rPr lang="ru-RU" sz="1600" dirty="0" err="1">
                <a:solidFill>
                  <a:srgbClr val="C00000"/>
                </a:solidFill>
                <a:latin typeface="Gramatika Light" pitchFamily="2" charset="0"/>
                <a:ea typeface="+mj-ea"/>
                <a:cs typeface="+mj-cs"/>
              </a:rPr>
              <a:t>р.д</a:t>
            </a:r>
            <a:r>
              <a:rPr lang="ru-RU" sz="1600" dirty="0">
                <a:solidFill>
                  <a:srgbClr val="C00000"/>
                </a:solidFill>
                <a:latin typeface="Gramatika Light" pitchFamily="2" charset="0"/>
                <a:ea typeface="+mj-ea"/>
                <a:cs typeface="+mj-cs"/>
              </a:rPr>
              <a:t>.</a:t>
            </a:r>
          </a:p>
        </p:txBody>
      </p:sp>
      <p:sp>
        <p:nvSpPr>
          <p:cNvPr id="136" name="TextBox 135">
            <a:extLst>
              <a:ext uri="{FF2B5EF4-FFF2-40B4-BE49-F238E27FC236}">
                <a16:creationId xmlns="" xmlns:a16="http://schemas.microsoft.com/office/drawing/2014/main" id="{A5758757-84C2-9A31-A309-23975F4AE6B1}"/>
              </a:ext>
            </a:extLst>
          </p:cNvPr>
          <p:cNvSpPr txBox="1"/>
          <p:nvPr/>
        </p:nvSpPr>
        <p:spPr>
          <a:xfrm>
            <a:off x="17569457" y="5322904"/>
            <a:ext cx="5321438" cy="360000"/>
          </a:xfrm>
          <a:prstGeom prst="roundRect">
            <a:avLst>
              <a:gd name="adj" fmla="val 3962"/>
            </a:avLst>
          </a:prstGeom>
          <a:solidFill>
            <a:schemeClr val="bg1"/>
          </a:solidFill>
          <a:ln w="19050">
            <a:solidFill>
              <a:schemeClr val="bg1">
                <a:lumMod val="75000"/>
              </a:schemeClr>
            </a:solidFill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213750" indent="-213750" hangingPunct="1">
              <a:buFont typeface="Arial" panose="020B0604020202020204" pitchFamily="34" charset="0"/>
              <a:buChar char="•"/>
              <a:defRPr sz="1600" kern="1200">
                <a:solidFill>
                  <a:srgbClr val="333333"/>
                </a:solidFill>
                <a:latin typeface="Gramatika Light" pitchFamily="2" charset="0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600"/>
              </a:spcAft>
              <a:buNone/>
            </a:pPr>
            <a:r>
              <a:rPr lang="ru-RU" dirty="0"/>
              <a:t>уведомление о результатах принятого решения</a:t>
            </a:r>
          </a:p>
        </p:txBody>
      </p:sp>
      <p:sp>
        <p:nvSpPr>
          <p:cNvPr id="137" name="TextBox 136">
            <a:extLst>
              <a:ext uri="{FF2B5EF4-FFF2-40B4-BE49-F238E27FC236}">
                <a16:creationId xmlns="" xmlns:a16="http://schemas.microsoft.com/office/drawing/2014/main" id="{50183CFE-4D95-9EC1-DD73-87D063E8C49D}"/>
              </a:ext>
            </a:extLst>
          </p:cNvPr>
          <p:cNvSpPr txBox="1"/>
          <p:nvPr/>
        </p:nvSpPr>
        <p:spPr>
          <a:xfrm>
            <a:off x="3647975" y="5322904"/>
            <a:ext cx="3166568" cy="360000"/>
          </a:xfrm>
          <a:prstGeom prst="roundRect">
            <a:avLst>
              <a:gd name="adj" fmla="val 3962"/>
            </a:avLst>
          </a:prstGeom>
          <a:solidFill>
            <a:schemeClr val="bg1"/>
          </a:solidFill>
          <a:ln w="19050">
            <a:solidFill>
              <a:schemeClr val="bg1">
                <a:lumMod val="75000"/>
              </a:schemeClr>
            </a:solidFill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213750" indent="-213750" hangingPunct="1">
              <a:buFont typeface="Arial" panose="020B0604020202020204" pitchFamily="34" charset="0"/>
              <a:buChar char="•"/>
              <a:defRPr sz="1600" kern="1200">
                <a:solidFill>
                  <a:srgbClr val="333333"/>
                </a:solidFill>
                <a:latin typeface="Gramatika Light" pitchFamily="2" charset="0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600"/>
              </a:spcAft>
              <a:buNone/>
            </a:pPr>
            <a:r>
              <a:rPr lang="ru-RU" dirty="0"/>
              <a:t>отказ в принятии жалобы</a:t>
            </a:r>
          </a:p>
        </p:txBody>
      </p:sp>
      <p:sp>
        <p:nvSpPr>
          <p:cNvPr id="138" name="TextBox 137">
            <a:extLst>
              <a:ext uri="{FF2B5EF4-FFF2-40B4-BE49-F238E27FC236}">
                <a16:creationId xmlns="" xmlns:a16="http://schemas.microsoft.com/office/drawing/2014/main" id="{7C9D813B-743E-85E6-A910-F20F32E4CB3A}"/>
              </a:ext>
            </a:extLst>
          </p:cNvPr>
          <p:cNvSpPr txBox="1"/>
          <p:nvPr/>
        </p:nvSpPr>
        <p:spPr>
          <a:xfrm>
            <a:off x="17569457" y="8271088"/>
            <a:ext cx="5321438" cy="359999"/>
          </a:xfrm>
          <a:prstGeom prst="roundRect">
            <a:avLst>
              <a:gd name="adj" fmla="val 3962"/>
            </a:avLst>
          </a:prstGeom>
          <a:solidFill>
            <a:schemeClr val="bg1"/>
          </a:solidFill>
          <a:ln w="19050">
            <a:solidFill>
              <a:schemeClr val="bg1">
                <a:lumMod val="75000"/>
              </a:schemeClr>
            </a:solidFill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213750" indent="-213750" hangingPunct="1">
              <a:buFont typeface="Arial" panose="020B0604020202020204" pitchFamily="34" charset="0"/>
              <a:buChar char="•"/>
              <a:defRPr sz="1600" kern="1200">
                <a:solidFill>
                  <a:srgbClr val="333333"/>
                </a:solidFill>
                <a:latin typeface="Gramatika Light" pitchFamily="2" charset="0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dirty="0"/>
              <a:t>направление протокола </a:t>
            </a:r>
            <a:endParaRPr lang="en-US" dirty="0" smtClean="0"/>
          </a:p>
          <a:p>
            <a:pPr marL="0" indent="0" algn="ctr">
              <a:buNone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(</a:t>
            </a:r>
            <a:r>
              <a:rPr lang="ru-RU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выписки </a:t>
            </a:r>
            <a:r>
              <a:rPr lang="ru-R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из протокола)</a:t>
            </a:r>
          </a:p>
        </p:txBody>
      </p:sp>
      <p:sp>
        <p:nvSpPr>
          <p:cNvPr id="139" name="TextBox 138">
            <a:extLst>
              <a:ext uri="{FF2B5EF4-FFF2-40B4-BE49-F238E27FC236}">
                <a16:creationId xmlns="" xmlns:a16="http://schemas.microsoft.com/office/drawing/2014/main" id="{FD0AEB77-5C4E-330C-B634-00A95ECEA52D}"/>
              </a:ext>
            </a:extLst>
          </p:cNvPr>
          <p:cNvSpPr txBox="1"/>
          <p:nvPr/>
        </p:nvSpPr>
        <p:spPr>
          <a:xfrm>
            <a:off x="2981739" y="8271088"/>
            <a:ext cx="3832804" cy="360000"/>
          </a:xfrm>
          <a:prstGeom prst="roundRect">
            <a:avLst>
              <a:gd name="adj" fmla="val 3962"/>
            </a:avLst>
          </a:prstGeom>
          <a:solidFill>
            <a:schemeClr val="bg1"/>
          </a:solidFill>
          <a:ln w="19050">
            <a:solidFill>
              <a:schemeClr val="bg1">
                <a:lumMod val="75000"/>
              </a:schemeClr>
            </a:solidFill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213750" indent="-213750" hangingPunct="1">
              <a:buFont typeface="Arial" panose="020B0604020202020204" pitchFamily="34" charset="0"/>
              <a:buChar char="•"/>
              <a:defRPr sz="1600" kern="1200">
                <a:solidFill>
                  <a:srgbClr val="333333"/>
                </a:solidFill>
                <a:latin typeface="Gramatika Light" pitchFamily="2" charset="0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600"/>
              </a:spcAft>
              <a:buNone/>
            </a:pPr>
            <a:r>
              <a:rPr lang="ru-RU" dirty="0"/>
              <a:t>принятие жалобы к рассмотрению</a:t>
            </a:r>
          </a:p>
        </p:txBody>
      </p:sp>
    </p:spTree>
    <p:extLst>
      <p:ext uri="{BB962C8B-B14F-4D97-AF65-F5344CB8AC3E}">
        <p14:creationId xmlns:p14="http://schemas.microsoft.com/office/powerpoint/2010/main" val="2726282636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Прямоугольник: скругленные углы 42">
            <a:extLst>
              <a:ext uri="{FF2B5EF4-FFF2-40B4-BE49-F238E27FC236}">
                <a16:creationId xmlns="" xmlns:a16="http://schemas.microsoft.com/office/drawing/2014/main" id="{2E04939E-BCDF-0456-339C-C689DFB4E9C1}"/>
              </a:ext>
            </a:extLst>
          </p:cNvPr>
          <p:cNvSpPr/>
          <p:nvPr/>
        </p:nvSpPr>
        <p:spPr>
          <a:xfrm>
            <a:off x="1174751" y="5211535"/>
            <a:ext cx="22034500" cy="7299553"/>
          </a:xfrm>
          <a:prstGeom prst="roundRect">
            <a:avLst>
              <a:gd name="adj" fmla="val 3531"/>
            </a:avLst>
          </a:prstGeom>
          <a:solidFill>
            <a:schemeClr val="bg1"/>
          </a:solidFill>
          <a:ln>
            <a:noFill/>
          </a:ln>
          <a:effectLst>
            <a:outerShdw blurRad="241300" dist="25400" sx="102000" sy="102000" algn="ctr" rotWithShape="0">
              <a:schemeClr val="bg1">
                <a:lumMod val="65000"/>
                <a:alpha val="2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hangingPunct="1">
              <a:defRPr/>
            </a:pPr>
            <a:endParaRPr lang="ru-RU" sz="2200" kern="1200" dirty="0">
              <a:solidFill>
                <a:prstClr val="white"/>
              </a:solidFill>
              <a:latin typeface="Gilroy" panose="00000500000000000000" pitchFamily="50" charset="-52"/>
            </a:endParaRPr>
          </a:p>
        </p:txBody>
      </p:sp>
      <p:pic>
        <p:nvPicPr>
          <p:cNvPr id="39" name="Рисунок 38">
            <a:extLst>
              <a:ext uri="{FF2B5EF4-FFF2-40B4-BE49-F238E27FC236}">
                <a16:creationId xmlns="" xmlns:a16="http://schemas.microsoft.com/office/drawing/2014/main" id="{65294C24-7B59-93FD-124A-7081CDE4F22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74750" y="3696774"/>
            <a:ext cx="828000" cy="828000"/>
          </a:xfrm>
          <a:prstGeom prst="rect">
            <a:avLst/>
          </a:prstGeom>
        </p:spPr>
      </p:pic>
      <p:sp>
        <p:nvSpPr>
          <p:cNvPr id="131" name="Прямоугольник 130">
            <a:extLst>
              <a:ext uri="{FF2B5EF4-FFF2-40B4-BE49-F238E27FC236}">
                <a16:creationId xmlns="" xmlns:a16="http://schemas.microsoft.com/office/drawing/2014/main" id="{5FC11D8E-9198-6ED6-B59A-E0993A0218DC}"/>
              </a:ext>
            </a:extLst>
          </p:cNvPr>
          <p:cNvSpPr/>
          <p:nvPr/>
        </p:nvSpPr>
        <p:spPr>
          <a:xfrm>
            <a:off x="0" y="-1"/>
            <a:ext cx="24384000" cy="2783206"/>
          </a:xfrm>
          <a:prstGeom prst="rect">
            <a:avLst/>
          </a:prstGeom>
          <a:solidFill>
            <a:srgbClr val="B9D9EB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366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"/>
              <a:cs typeface="Helvetica"/>
            </a:endParaRPr>
          </a:p>
        </p:txBody>
      </p:sp>
      <p:pic>
        <p:nvPicPr>
          <p:cNvPr id="132" name="Изображение" descr="Изображение">
            <a:extLst>
              <a:ext uri="{FF2B5EF4-FFF2-40B4-BE49-F238E27FC236}">
                <a16:creationId xmlns="" xmlns:a16="http://schemas.microsoft.com/office/drawing/2014/main" id="{72B587A9-9C1D-6E50-7D4A-A376DF6CCEC3}"/>
              </a:ext>
            </a:extLst>
          </p:cNvPr>
          <p:cNvPicPr>
            <a:picLocks/>
          </p:cNvPicPr>
          <p:nvPr/>
        </p:nvPicPr>
        <p:blipFill rotWithShape="1">
          <a:blip r:embed="rId5" cstate="hqprint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600650" y="614"/>
            <a:ext cx="3783352" cy="2781980"/>
          </a:xfrm>
          <a:prstGeom prst="rect">
            <a:avLst/>
          </a:prstGeom>
        </p:spPr>
      </p:pic>
      <p:pic>
        <p:nvPicPr>
          <p:cNvPr id="133" name="Рисунок 132">
            <a:extLst>
              <a:ext uri="{FF2B5EF4-FFF2-40B4-BE49-F238E27FC236}">
                <a16:creationId xmlns="" xmlns:a16="http://schemas.microsoft.com/office/drawing/2014/main" id="{0CF1A0B1-8149-35CB-0C4E-66ACE4F167F3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70306"/>
          <a:stretch/>
        </p:blipFill>
        <p:spPr>
          <a:xfrm>
            <a:off x="21890142" y="565941"/>
            <a:ext cx="1319108" cy="1651326"/>
          </a:xfrm>
          <a:prstGeom prst="rect">
            <a:avLst/>
          </a:prstGeom>
        </p:spPr>
      </p:pic>
      <p:sp>
        <p:nvSpPr>
          <p:cNvPr id="134" name="Текст 4">
            <a:extLst>
              <a:ext uri="{FF2B5EF4-FFF2-40B4-BE49-F238E27FC236}">
                <a16:creationId xmlns="" xmlns:a16="http://schemas.microsoft.com/office/drawing/2014/main" id="{61A2CD8E-6803-30A2-53BF-ACD9208593EA}"/>
              </a:ext>
            </a:extLst>
          </p:cNvPr>
          <p:cNvSpPr txBox="1">
            <a:spLocks/>
          </p:cNvSpPr>
          <p:nvPr/>
        </p:nvSpPr>
        <p:spPr>
          <a:xfrm>
            <a:off x="1174750" y="903606"/>
            <a:ext cx="19170650" cy="1879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18288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6600" kern="1200" baseline="0">
                <a:solidFill>
                  <a:srgbClr val="333333"/>
                </a:solidFill>
                <a:latin typeface="Gramatika Bold" pitchFamily="2" charset="0"/>
                <a:ea typeface="+mn-ea"/>
                <a:cs typeface="+mn-cs"/>
              </a:defRPr>
            </a:lvl1pPr>
            <a:lvl2pPr marL="13716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2860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2004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1148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sz="4800" dirty="0"/>
              <a:t>ДОСТИГНУТЫЕ РЕЗУЛЬТАТЫ</a:t>
            </a:r>
          </a:p>
        </p:txBody>
      </p:sp>
      <p:grpSp>
        <p:nvGrpSpPr>
          <p:cNvPr id="26" name="Группа 25">
            <a:extLst>
              <a:ext uri="{FF2B5EF4-FFF2-40B4-BE49-F238E27FC236}">
                <a16:creationId xmlns="" xmlns:a16="http://schemas.microsoft.com/office/drawing/2014/main" id="{666E951B-F899-83D3-082E-D5B8FF57AC16}"/>
              </a:ext>
            </a:extLst>
          </p:cNvPr>
          <p:cNvGrpSpPr/>
          <p:nvPr/>
        </p:nvGrpSpPr>
        <p:grpSpPr>
          <a:xfrm>
            <a:off x="7224051" y="8970033"/>
            <a:ext cx="4612455" cy="904202"/>
            <a:chOff x="7096473" y="8538870"/>
            <a:chExt cx="4612455" cy="904202"/>
          </a:xfrm>
        </p:grpSpPr>
        <p:sp>
          <p:nvSpPr>
            <p:cNvPr id="13" name="Скругленный прямоугольник 47">
              <a:extLst>
                <a:ext uri="{FF2B5EF4-FFF2-40B4-BE49-F238E27FC236}">
                  <a16:creationId xmlns="" xmlns:a16="http://schemas.microsoft.com/office/drawing/2014/main" id="{3FC5CDC3-7C7F-1B82-55B5-BF6D67B7A3F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096473" y="8570920"/>
              <a:ext cx="305232" cy="305232"/>
            </a:xfrm>
            <a:prstGeom prst="roundRect">
              <a:avLst>
                <a:gd name="adj" fmla="val 3936"/>
              </a:avLst>
            </a:prstGeom>
            <a:solidFill>
              <a:srgbClr val="B9D9EB"/>
            </a:solidFill>
            <a:ln w="12700">
              <a:noFill/>
              <a:miter lim="400000"/>
            </a:ln>
            <a:effectLst/>
          </p:spPr>
          <p:txBody>
            <a:bodyPr lIns="91438" tIns="91438" rIns="91438" bIns="91438" anchor="ctr"/>
            <a:lstStyle/>
            <a:p>
              <a:pPr algn="ctr" defTabSz="914400">
                <a:defRPr sz="1100">
                  <a:solidFill>
                    <a:srgbClr val="FFFFFF"/>
                  </a:solidFill>
                  <a:latin typeface="Gilroy Light"/>
                  <a:ea typeface="Gilroy Light"/>
                  <a:cs typeface="Gilroy Light"/>
                  <a:sym typeface="Gilroy Light"/>
                </a:defRPr>
              </a:pPr>
              <a:endParaRPr sz="1100">
                <a:solidFill>
                  <a:srgbClr val="FFFFFF"/>
                </a:solidFill>
                <a:latin typeface="Gilroy Light"/>
                <a:sym typeface="Gilroy Light"/>
              </a:endParaRPr>
            </a:p>
          </p:txBody>
        </p:sp>
        <p:sp>
          <p:nvSpPr>
            <p:cNvPr id="15" name="TextBox 1">
              <a:extLst>
                <a:ext uri="{FF2B5EF4-FFF2-40B4-BE49-F238E27FC236}">
                  <a16:creationId xmlns="" xmlns:a16="http://schemas.microsoft.com/office/drawing/2014/main" id="{3D76AA20-ED47-AC4A-F2F5-A37BC05AB11D}"/>
                </a:ext>
              </a:extLst>
            </p:cNvPr>
            <p:cNvSpPr txBox="1"/>
            <p:nvPr/>
          </p:nvSpPr>
          <p:spPr>
            <a:xfrm>
              <a:off x="7663928" y="9073740"/>
              <a:ext cx="2304092" cy="369332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>
              <a:defPPr>
                <a:defRPr lang="ru-RU"/>
              </a:defPPr>
              <a:lvl1pPr algn="ctr">
                <a:defRPr sz="1100" spc="-45">
                  <a:solidFill>
                    <a:prstClr val="black"/>
                  </a:solidFill>
                  <a:latin typeface="Gramatika Medium" panose="00000600000000000000" pitchFamily="50" charset="0"/>
                  <a:cs typeface="Times New Roman" panose="02020603050405020304" pitchFamily="18" charset="0"/>
                </a:defRPr>
              </a:lvl1pPr>
            </a:lstStyle>
            <a:p>
              <a:pPr algn="l" hangingPunct="0">
                <a:defRPr/>
              </a:pPr>
              <a:r>
                <a:rPr lang="ru-RU" sz="2400" spc="-46" dirty="0">
                  <a:solidFill>
                    <a:srgbClr val="333333"/>
                  </a:solidFill>
                  <a:latin typeface="Gramatika Medium" pitchFamily="2" charset="0"/>
                </a:rPr>
                <a:t>419 контрактов </a:t>
              </a:r>
            </a:p>
          </p:txBody>
        </p:sp>
        <p:sp>
          <p:nvSpPr>
            <p:cNvPr id="16" name="TextBox 1">
              <a:extLst>
                <a:ext uri="{FF2B5EF4-FFF2-40B4-BE49-F238E27FC236}">
                  <a16:creationId xmlns="" xmlns:a16="http://schemas.microsoft.com/office/drawing/2014/main" id="{41AB8921-5BD2-C74D-3E0C-CA248D6EC90B}"/>
                </a:ext>
              </a:extLst>
            </p:cNvPr>
            <p:cNvSpPr txBox="1"/>
            <p:nvPr/>
          </p:nvSpPr>
          <p:spPr>
            <a:xfrm>
              <a:off x="7663928" y="8538870"/>
              <a:ext cx="4045000" cy="369332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>
              <a:defPPr>
                <a:defRPr lang="ru-RU"/>
              </a:defPPr>
              <a:lvl1pPr algn="ctr">
                <a:defRPr sz="1100" spc="-45">
                  <a:solidFill>
                    <a:prstClr val="black"/>
                  </a:solidFill>
                  <a:latin typeface="Gramatika Medium" panose="00000600000000000000" pitchFamily="50" charset="0"/>
                  <a:cs typeface="Times New Roman" panose="02020603050405020304" pitchFamily="18" charset="0"/>
                </a:defRPr>
              </a:lvl1pPr>
            </a:lstStyle>
            <a:p>
              <a:pPr algn="l" hangingPunct="0">
                <a:defRPr lang="ru-RU" sz="1400" b="0" i="0" u="none" strike="noStrike" kern="1200" baseline="0">
                  <a:solidFill>
                    <a:prstClr val="black"/>
                  </a:solidFill>
                  <a:latin typeface="Gramatika Medium" panose="00000600000000000000" pitchFamily="50" charset="0"/>
                  <a:ea typeface="+mn-ea"/>
                  <a:cs typeface="Times New Roman" panose="02020603050405020304" pitchFamily="18" charset="0"/>
                </a:defRPr>
              </a:pPr>
              <a:r>
                <a:rPr lang="ru-RU" sz="2400" spc="-46" dirty="0">
                  <a:solidFill>
                    <a:srgbClr val="333333"/>
                  </a:solidFill>
                  <a:latin typeface="Gramatika Light" pitchFamily="2" charset="0"/>
                </a:rPr>
                <a:t>Муниципальный уровень</a:t>
              </a:r>
            </a:p>
          </p:txBody>
        </p:sp>
      </p:grpSp>
      <p:grpSp>
        <p:nvGrpSpPr>
          <p:cNvPr id="25" name="Группа 24">
            <a:extLst>
              <a:ext uri="{FF2B5EF4-FFF2-40B4-BE49-F238E27FC236}">
                <a16:creationId xmlns="" xmlns:a16="http://schemas.microsoft.com/office/drawing/2014/main" id="{C12BE74F-0EB3-6558-444C-A4D54AE6241D}"/>
              </a:ext>
            </a:extLst>
          </p:cNvPr>
          <p:cNvGrpSpPr/>
          <p:nvPr/>
        </p:nvGrpSpPr>
        <p:grpSpPr>
          <a:xfrm>
            <a:off x="7224051" y="10453568"/>
            <a:ext cx="4304730" cy="884931"/>
            <a:chOff x="7099824" y="10512955"/>
            <a:chExt cx="4304730" cy="884931"/>
          </a:xfrm>
        </p:grpSpPr>
        <p:sp>
          <p:nvSpPr>
            <p:cNvPr id="14" name="Скругленный прямоугольник 47">
              <a:extLst>
                <a:ext uri="{FF2B5EF4-FFF2-40B4-BE49-F238E27FC236}">
                  <a16:creationId xmlns="" xmlns:a16="http://schemas.microsoft.com/office/drawing/2014/main" id="{B9264BBF-1122-E9DB-DC14-C643FB0987D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099824" y="10541011"/>
              <a:ext cx="313220" cy="313220"/>
            </a:xfrm>
            <a:prstGeom prst="roundRect">
              <a:avLst>
                <a:gd name="adj" fmla="val 3936"/>
              </a:avLst>
            </a:prstGeom>
            <a:solidFill>
              <a:schemeClr val="bg1">
                <a:lumMod val="85000"/>
              </a:schemeClr>
            </a:solidFill>
            <a:ln w="12700">
              <a:noFill/>
              <a:miter lim="400000"/>
            </a:ln>
            <a:effectLst/>
          </p:spPr>
          <p:txBody>
            <a:bodyPr lIns="91438" tIns="91438" rIns="91438" bIns="91438" anchor="ctr"/>
            <a:lstStyle/>
            <a:p>
              <a:pPr algn="ctr" defTabSz="914400">
                <a:defRPr sz="1100">
                  <a:solidFill>
                    <a:srgbClr val="FFFFFF"/>
                  </a:solidFill>
                  <a:latin typeface="Gilroy Light"/>
                  <a:ea typeface="Gilroy Light"/>
                  <a:cs typeface="Gilroy Light"/>
                  <a:sym typeface="Gilroy Light"/>
                </a:defRPr>
              </a:pPr>
              <a:endParaRPr sz="1100">
                <a:solidFill>
                  <a:srgbClr val="FFFFFF"/>
                </a:solidFill>
                <a:latin typeface="Gilroy Light"/>
                <a:sym typeface="Gilroy Light"/>
              </a:endParaRPr>
            </a:p>
          </p:txBody>
        </p:sp>
        <p:sp>
          <p:nvSpPr>
            <p:cNvPr id="17" name="TextBox 1">
              <a:extLst>
                <a:ext uri="{FF2B5EF4-FFF2-40B4-BE49-F238E27FC236}">
                  <a16:creationId xmlns="" xmlns:a16="http://schemas.microsoft.com/office/drawing/2014/main" id="{C3B68A7D-4BC8-42F9-69B0-8593955961E4}"/>
                </a:ext>
              </a:extLst>
            </p:cNvPr>
            <p:cNvSpPr txBox="1"/>
            <p:nvPr/>
          </p:nvSpPr>
          <p:spPr>
            <a:xfrm>
              <a:off x="7663928" y="11028554"/>
              <a:ext cx="1912554" cy="369332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>
              <a:defPPr>
                <a:defRPr lang="ru-RU"/>
              </a:defPPr>
              <a:lvl1pPr algn="ctr">
                <a:defRPr sz="1100" spc="-45">
                  <a:solidFill>
                    <a:prstClr val="black"/>
                  </a:solidFill>
                  <a:latin typeface="Gramatika Medium" panose="00000600000000000000" pitchFamily="50" charset="0"/>
                  <a:cs typeface="Times New Roman" panose="02020603050405020304" pitchFamily="18" charset="0"/>
                </a:defRPr>
              </a:lvl1pPr>
            </a:lstStyle>
            <a:p>
              <a:pPr algn="l" hangingPunct="0">
                <a:defRPr/>
              </a:pPr>
              <a:r>
                <a:rPr lang="ru-RU" sz="2400" dirty="0" smtClean="0">
                  <a:solidFill>
                    <a:srgbClr val="333333"/>
                  </a:solidFill>
                  <a:latin typeface="Gramatika Medium" pitchFamily="2" charset="0"/>
                </a:rPr>
                <a:t>64</a:t>
              </a:r>
              <a:r>
                <a:rPr lang="ru-RU" sz="2400" spc="-46" dirty="0" smtClean="0">
                  <a:solidFill>
                    <a:srgbClr val="333333"/>
                  </a:solidFill>
                  <a:latin typeface="Gramatika Medium" pitchFamily="2" charset="0"/>
                </a:rPr>
                <a:t> </a:t>
              </a:r>
              <a:r>
                <a:rPr lang="ru-RU" sz="2400" spc="-46" dirty="0">
                  <a:solidFill>
                    <a:srgbClr val="333333"/>
                  </a:solidFill>
                  <a:latin typeface="Gramatika Medium" pitchFamily="2" charset="0"/>
                </a:rPr>
                <a:t>контракта </a:t>
              </a:r>
            </a:p>
          </p:txBody>
        </p:sp>
        <p:sp>
          <p:nvSpPr>
            <p:cNvPr id="18" name="TextBox 1">
              <a:extLst>
                <a:ext uri="{FF2B5EF4-FFF2-40B4-BE49-F238E27FC236}">
                  <a16:creationId xmlns="" xmlns:a16="http://schemas.microsoft.com/office/drawing/2014/main" id="{F74E44DF-3F0C-A743-3698-F10AC7EA3DBF}"/>
                </a:ext>
              </a:extLst>
            </p:cNvPr>
            <p:cNvSpPr txBox="1"/>
            <p:nvPr/>
          </p:nvSpPr>
          <p:spPr>
            <a:xfrm>
              <a:off x="7663928" y="10512955"/>
              <a:ext cx="3740626" cy="369332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>
              <a:defPPr>
                <a:defRPr lang="ru-RU"/>
              </a:defPPr>
              <a:lvl1pPr algn="ctr">
                <a:defRPr sz="1100" spc="-45">
                  <a:solidFill>
                    <a:prstClr val="black"/>
                  </a:solidFill>
                  <a:latin typeface="Gramatika Medium" panose="00000600000000000000" pitchFamily="50" charset="0"/>
                  <a:cs typeface="Times New Roman" panose="02020603050405020304" pitchFamily="18" charset="0"/>
                </a:defRPr>
              </a:lvl1pPr>
            </a:lstStyle>
            <a:p>
              <a:pPr algn="l" hangingPunct="0">
                <a:defRPr lang="ru-RU" sz="1400" b="0" i="0" u="none" strike="noStrike" kern="1200" baseline="0">
                  <a:solidFill>
                    <a:prstClr val="black"/>
                  </a:solidFill>
                  <a:latin typeface="Gramatika Medium" panose="00000600000000000000" pitchFamily="50" charset="0"/>
                  <a:ea typeface="+mn-ea"/>
                  <a:cs typeface="Times New Roman" panose="02020603050405020304" pitchFamily="18" charset="0"/>
                </a:defRPr>
              </a:pPr>
              <a:r>
                <a:rPr lang="ru-RU" sz="2400" spc="-46" dirty="0">
                  <a:solidFill>
                    <a:srgbClr val="333333"/>
                  </a:solidFill>
                  <a:latin typeface="Gramatika Light" pitchFamily="2" charset="0"/>
                </a:rPr>
                <a:t>Региональный уровень</a:t>
              </a:r>
            </a:p>
          </p:txBody>
        </p:sp>
      </p:grpSp>
      <p:graphicFrame>
        <p:nvGraphicFramePr>
          <p:cNvPr id="19" name="Диаграмма 18">
            <a:extLst>
              <a:ext uri="{FF2B5EF4-FFF2-40B4-BE49-F238E27FC236}">
                <a16:creationId xmlns="" xmlns:a16="http://schemas.microsoft.com/office/drawing/2014/main" id="{124FAAAC-2AC0-10F4-D489-FAA7725DA95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47398736"/>
              </p:ext>
            </p:extLst>
          </p:nvPr>
        </p:nvGraphicFramePr>
        <p:xfrm>
          <a:off x="1517749" y="7587081"/>
          <a:ext cx="4953698" cy="46077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20" name="TextBox 1">
            <a:extLst>
              <a:ext uri="{FF2B5EF4-FFF2-40B4-BE49-F238E27FC236}">
                <a16:creationId xmlns="" xmlns:a16="http://schemas.microsoft.com/office/drawing/2014/main" id="{2BA55697-044D-4C21-CFA7-D6084F13E9E0}"/>
              </a:ext>
            </a:extLst>
          </p:cNvPr>
          <p:cNvSpPr txBox="1"/>
          <p:nvPr/>
        </p:nvSpPr>
        <p:spPr>
          <a:xfrm>
            <a:off x="4277061" y="11107666"/>
            <a:ext cx="96774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algn="ctr">
              <a:defRPr sz="1100" spc="-45">
                <a:solidFill>
                  <a:prstClr val="black"/>
                </a:solidFill>
                <a:latin typeface="Gramatika Medium" panose="00000600000000000000" pitchFamily="50" charset="0"/>
                <a:cs typeface="Times New Roman" panose="02020603050405020304" pitchFamily="18" charset="0"/>
              </a:defRPr>
            </a:lvl1pPr>
          </a:lstStyle>
          <a:p>
            <a:pPr hangingPunct="0">
              <a:defRPr/>
            </a:pPr>
            <a:r>
              <a:rPr lang="ru-RU" sz="2400" kern="0" spc="-23" dirty="0">
                <a:solidFill>
                  <a:srgbClr val="333333"/>
                </a:solidFill>
                <a:latin typeface="Gramatika Medium" pitchFamily="2" charset="0"/>
                <a:ea typeface="+mj-ea"/>
                <a:sym typeface="Calibri"/>
              </a:rPr>
              <a:t>87 % </a:t>
            </a:r>
          </a:p>
        </p:txBody>
      </p:sp>
      <p:sp>
        <p:nvSpPr>
          <p:cNvPr id="21" name="TextBox 1">
            <a:extLst>
              <a:ext uri="{FF2B5EF4-FFF2-40B4-BE49-F238E27FC236}">
                <a16:creationId xmlns="" xmlns:a16="http://schemas.microsoft.com/office/drawing/2014/main" id="{8B5624B7-C912-4270-FBFA-5C94038D52BB}"/>
              </a:ext>
            </a:extLst>
          </p:cNvPr>
          <p:cNvSpPr txBox="1"/>
          <p:nvPr/>
        </p:nvSpPr>
        <p:spPr>
          <a:xfrm>
            <a:off x="2854486" y="8097732"/>
            <a:ext cx="967747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algn="ctr">
              <a:defRPr sz="1100" spc="-45">
                <a:solidFill>
                  <a:prstClr val="black"/>
                </a:solidFill>
                <a:latin typeface="Gramatika Medium" panose="00000600000000000000" pitchFamily="50" charset="0"/>
                <a:cs typeface="Times New Roman" panose="02020603050405020304" pitchFamily="18" charset="0"/>
              </a:defRPr>
            </a:lvl1pPr>
          </a:lstStyle>
          <a:p>
            <a:pPr hangingPunct="0">
              <a:defRPr/>
            </a:pPr>
            <a:r>
              <a:rPr lang="ru-RU" sz="2400" kern="0" spc="-23" dirty="0">
                <a:solidFill>
                  <a:srgbClr val="333333"/>
                </a:solidFill>
                <a:latin typeface="Gramatika Medium" pitchFamily="2" charset="0"/>
                <a:ea typeface="+mj-ea"/>
                <a:sym typeface="Calibri"/>
              </a:rPr>
              <a:t>13 %</a:t>
            </a:r>
            <a:r>
              <a:rPr lang="ru-RU" sz="3000" kern="0" spc="-23" dirty="0">
                <a:solidFill>
                  <a:srgbClr val="333333"/>
                </a:solidFill>
                <a:latin typeface="Gramatika Medium" pitchFamily="2" charset="0"/>
                <a:ea typeface="+mj-ea"/>
                <a:sym typeface="Calibri"/>
              </a:rPr>
              <a:t>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="" xmlns:a16="http://schemas.microsoft.com/office/drawing/2014/main" id="{02D120F8-C22B-3133-1688-2E42EA182775}"/>
              </a:ext>
            </a:extLst>
          </p:cNvPr>
          <p:cNvSpPr txBox="1"/>
          <p:nvPr/>
        </p:nvSpPr>
        <p:spPr>
          <a:xfrm>
            <a:off x="7976423" y="5708106"/>
            <a:ext cx="2196647" cy="1200329"/>
          </a:xfrm>
          <a:prstGeom prst="rect">
            <a:avLst/>
          </a:prstGeom>
          <a:noFill/>
          <a:ln w="254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 lIns="0">
            <a:spAutoFit/>
          </a:bodyPr>
          <a:lstStyle/>
          <a:p>
            <a:r>
              <a:rPr lang="ru-RU" sz="4800" dirty="0" smtClean="0">
                <a:solidFill>
                  <a:srgbClr val="333333"/>
                </a:solidFill>
                <a:latin typeface="Gramatika Medium" panose="00000600000000000000" pitchFamily="50" charset="0"/>
              </a:rPr>
              <a:t>483</a:t>
            </a:r>
            <a:endParaRPr lang="ru-RU" sz="4800" dirty="0">
              <a:solidFill>
                <a:srgbClr val="333333"/>
              </a:solidFill>
              <a:latin typeface="Gramatika Medium" panose="00000600000000000000" pitchFamily="50" charset="0"/>
            </a:endParaRPr>
          </a:p>
          <a:p>
            <a:r>
              <a:rPr lang="ru-RU" sz="2400" dirty="0" smtClean="0">
                <a:solidFill>
                  <a:srgbClr val="333333"/>
                </a:solidFill>
                <a:latin typeface="Gramatika Medium" panose="00000600000000000000" pitchFamily="50" charset="0"/>
              </a:rPr>
              <a:t>контракта</a:t>
            </a:r>
            <a:endParaRPr lang="ru-RU" sz="2000" dirty="0">
              <a:solidFill>
                <a:srgbClr val="333333"/>
              </a:solidFill>
              <a:latin typeface="Gramatika Light" pitchFamily="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="" xmlns:a16="http://schemas.microsoft.com/office/drawing/2014/main" id="{27F2FCDB-604E-EC35-4BB3-2C3E1864DF52}"/>
              </a:ext>
            </a:extLst>
          </p:cNvPr>
          <p:cNvSpPr txBox="1"/>
          <p:nvPr/>
        </p:nvSpPr>
        <p:spPr>
          <a:xfrm>
            <a:off x="2881380" y="5550757"/>
            <a:ext cx="4383018" cy="1446550"/>
          </a:xfrm>
          <a:prstGeom prst="rect">
            <a:avLst/>
          </a:prstGeom>
          <a:noFill/>
          <a:ln w="254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 lIns="0">
            <a:spAutoFit/>
          </a:bodyPr>
          <a:lstStyle/>
          <a:p>
            <a:r>
              <a:rPr lang="ru-RU" sz="4800" dirty="0">
                <a:solidFill>
                  <a:srgbClr val="333333"/>
                </a:solidFill>
                <a:latin typeface="Gramatika Medium" panose="00000600000000000000" pitchFamily="50" charset="0"/>
              </a:rPr>
              <a:t>15</a:t>
            </a:r>
          </a:p>
          <a:p>
            <a:r>
              <a:rPr lang="ru-RU" sz="2000" dirty="0">
                <a:solidFill>
                  <a:srgbClr val="333333"/>
                </a:solidFill>
                <a:latin typeface="Gramatika Medium" panose="00000600000000000000" pitchFamily="50" charset="0"/>
              </a:rPr>
              <a:t>Распоряжений </a:t>
            </a:r>
            <a:br>
              <a:rPr lang="ru-RU" sz="2000" dirty="0">
                <a:solidFill>
                  <a:srgbClr val="333333"/>
                </a:solidFill>
                <a:latin typeface="Gramatika Medium" panose="00000600000000000000" pitchFamily="50" charset="0"/>
              </a:rPr>
            </a:br>
            <a:r>
              <a:rPr lang="ru-RU" sz="2000" dirty="0">
                <a:solidFill>
                  <a:srgbClr val="333333"/>
                </a:solidFill>
                <a:latin typeface="Gramatika Medium" panose="00000600000000000000" pitchFamily="50" charset="0"/>
              </a:rPr>
              <a:t>Правительства НО</a:t>
            </a:r>
          </a:p>
        </p:txBody>
      </p:sp>
      <p:pic>
        <p:nvPicPr>
          <p:cNvPr id="28" name="Рисунок 27">
            <a:extLst>
              <a:ext uri="{FF2B5EF4-FFF2-40B4-BE49-F238E27FC236}">
                <a16:creationId xmlns="" xmlns:a16="http://schemas.microsoft.com/office/drawing/2014/main" id="{52F15171-D649-76DC-EA2F-D00954B22B3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766418" y="5790709"/>
            <a:ext cx="828000" cy="828000"/>
          </a:xfrm>
          <a:prstGeom prst="rect">
            <a:avLst/>
          </a:prstGeom>
        </p:spPr>
      </p:pic>
      <p:pic>
        <p:nvPicPr>
          <p:cNvPr id="30" name="Рисунок 29">
            <a:extLst>
              <a:ext uri="{FF2B5EF4-FFF2-40B4-BE49-F238E27FC236}">
                <a16:creationId xmlns="" xmlns:a16="http://schemas.microsoft.com/office/drawing/2014/main" id="{E6B218F6-0305-A460-845A-FB830E261CD3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6909238" y="5787255"/>
            <a:ext cx="629625" cy="828000"/>
          </a:xfrm>
          <a:prstGeom prst="rect">
            <a:avLst/>
          </a:prstGeom>
        </p:spPr>
      </p:pic>
      <p:sp>
        <p:nvSpPr>
          <p:cNvPr id="32" name="Прямоугольник 31">
            <a:extLst>
              <a:ext uri="{FF2B5EF4-FFF2-40B4-BE49-F238E27FC236}">
                <a16:creationId xmlns="" xmlns:a16="http://schemas.microsoft.com/office/drawing/2014/main" id="{CDB289AC-3FEB-DE16-7A6D-E24BE7795BED}"/>
              </a:ext>
            </a:extLst>
          </p:cNvPr>
          <p:cNvSpPr/>
          <p:nvPr/>
        </p:nvSpPr>
        <p:spPr>
          <a:xfrm>
            <a:off x="2289712" y="3741442"/>
            <a:ext cx="22248238" cy="738664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ru-RU" sz="2400" dirty="0">
                <a:solidFill>
                  <a:srgbClr val="333333"/>
                </a:solidFill>
                <a:latin typeface="Gramatika Medium"/>
              </a:rPr>
              <a:t>Изменение существенных условий контрактов в связи с введением санкций и (или) мер ограничительного характера</a:t>
            </a:r>
          </a:p>
          <a:p>
            <a:r>
              <a:rPr lang="ru-RU" sz="2400" dirty="0">
                <a:solidFill>
                  <a:srgbClr val="333333"/>
                </a:solidFill>
                <a:latin typeface="Gramatika Light" panose="00000400000000000000" pitchFamily="50" charset="0"/>
              </a:rPr>
              <a:t>(ч.65.1 ст.112 Федерального закона от 05.04.2013 № 44-ФЗ, постановление Правительства НО от 19.07.2022 № 560)</a:t>
            </a:r>
          </a:p>
        </p:txBody>
      </p:sp>
      <p:sp>
        <p:nvSpPr>
          <p:cNvPr id="33" name="Прямоугольник: скругленные углы 42">
            <a:extLst>
              <a:ext uri="{FF2B5EF4-FFF2-40B4-BE49-F238E27FC236}">
                <a16:creationId xmlns="" xmlns:a16="http://schemas.microsoft.com/office/drawing/2014/main" id="{9B6953A8-69FB-279F-F6EA-DFD1CCD04E6B}"/>
              </a:ext>
            </a:extLst>
          </p:cNvPr>
          <p:cNvSpPr/>
          <p:nvPr/>
        </p:nvSpPr>
        <p:spPr>
          <a:xfrm>
            <a:off x="13530035" y="5211535"/>
            <a:ext cx="9679215" cy="7299553"/>
          </a:xfrm>
          <a:prstGeom prst="roundRect">
            <a:avLst>
              <a:gd name="adj" fmla="val 3531"/>
            </a:avLst>
          </a:prstGeom>
          <a:solidFill>
            <a:schemeClr val="bg1"/>
          </a:solidFill>
          <a:ln>
            <a:noFill/>
          </a:ln>
          <a:effectLst>
            <a:outerShdw blurRad="241300" dist="25400" sx="102000" sy="102000" algn="ctr" rotWithShape="0">
              <a:schemeClr val="bg1">
                <a:lumMod val="65000"/>
                <a:alpha val="2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hangingPunct="1">
              <a:defRPr/>
            </a:pPr>
            <a:endParaRPr lang="ru-RU" sz="2200" kern="1200" dirty="0">
              <a:solidFill>
                <a:prstClr val="white"/>
              </a:solidFill>
              <a:latin typeface="Gilroy" panose="00000500000000000000" pitchFamily="50" charset="-52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="" xmlns:a16="http://schemas.microsoft.com/office/drawing/2014/main" id="{AEB52D54-FB05-F197-D7DC-96125444DEFE}"/>
              </a:ext>
            </a:extLst>
          </p:cNvPr>
          <p:cNvSpPr txBox="1"/>
          <p:nvPr/>
        </p:nvSpPr>
        <p:spPr>
          <a:xfrm>
            <a:off x="14989850" y="6016589"/>
            <a:ext cx="757431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hangingPunct="1">
              <a:spcAft>
                <a:spcPts val="1200"/>
              </a:spcAft>
              <a:defRPr/>
            </a:pPr>
            <a:r>
              <a:rPr lang="ru-RU" sz="2400" dirty="0">
                <a:solidFill>
                  <a:srgbClr val="333333"/>
                </a:solidFill>
                <a:latin typeface="Gramatika Medium" pitchFamily="2" charset="0"/>
                <a:ea typeface="Gilroy Light"/>
                <a:cs typeface="Gilroy Light"/>
                <a:sym typeface="Gilroy Light"/>
              </a:rPr>
              <a:t>Характер внесенных изменений: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="" xmlns:a16="http://schemas.microsoft.com/office/drawing/2014/main" id="{38754819-F501-C496-76F6-F589EADFA840}"/>
              </a:ext>
            </a:extLst>
          </p:cNvPr>
          <p:cNvSpPr txBox="1"/>
          <p:nvPr/>
        </p:nvSpPr>
        <p:spPr>
          <a:xfrm>
            <a:off x="14989850" y="6750157"/>
            <a:ext cx="8219400" cy="489364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 hangingPunct="1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ru-RU" sz="2000" dirty="0">
                <a:solidFill>
                  <a:srgbClr val="333333"/>
                </a:solidFill>
                <a:latin typeface="Gramatika Light" panose="00000400000000000000" pitchFamily="50" charset="0"/>
                <a:sym typeface="Gilroy Light"/>
              </a:rPr>
              <a:t>изменение размера </a:t>
            </a:r>
            <a:r>
              <a:rPr lang="ru-RU" sz="2000" dirty="0" smtClean="0">
                <a:solidFill>
                  <a:srgbClr val="333333"/>
                </a:solidFill>
                <a:latin typeface="Gramatika Light" panose="00000400000000000000" pitchFamily="50" charset="0"/>
                <a:sym typeface="Gilroy Light"/>
              </a:rPr>
              <a:t>аванса</a:t>
            </a:r>
            <a:endParaRPr lang="ru-RU" sz="2000" dirty="0">
              <a:solidFill>
                <a:srgbClr val="333333"/>
              </a:solidFill>
              <a:latin typeface="Gramatika Light" panose="00000400000000000000" pitchFamily="50" charset="0"/>
              <a:sym typeface="Gilroy Light"/>
            </a:endParaRPr>
          </a:p>
          <a:p>
            <a:pPr marL="342900" indent="-342900" hangingPunct="1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ru-RU" sz="2000" dirty="0">
                <a:solidFill>
                  <a:srgbClr val="333333"/>
                </a:solidFill>
                <a:latin typeface="Gramatika Light" panose="00000400000000000000" pitchFamily="50" charset="0"/>
                <a:sym typeface="Gilroy Light"/>
              </a:rPr>
              <a:t>изменение цены контракта;</a:t>
            </a:r>
          </a:p>
          <a:p>
            <a:pPr marL="342900" indent="-342900" hangingPunct="1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ru-RU" sz="2000" dirty="0">
                <a:solidFill>
                  <a:srgbClr val="333333"/>
                </a:solidFill>
                <a:latin typeface="Gramatika Light" panose="00000400000000000000" pitchFamily="50" charset="0"/>
                <a:sym typeface="Gilroy Light"/>
              </a:rPr>
              <a:t>изменение сроков исполнения контракта</a:t>
            </a:r>
          </a:p>
          <a:p>
            <a:pPr marL="342900" indent="-342900" hangingPunct="1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ru-RU" sz="2000" dirty="0">
                <a:solidFill>
                  <a:srgbClr val="333333"/>
                </a:solidFill>
                <a:latin typeface="Gramatika Light" panose="00000400000000000000" pitchFamily="50" charset="0"/>
                <a:sym typeface="Gilroy Light"/>
              </a:rPr>
              <a:t>изменение объема привлечения к исполнению контракта субподрядчиков из числа субъектов малого предпринимательства</a:t>
            </a:r>
          </a:p>
          <a:p>
            <a:pPr marL="342900" indent="-342900" hangingPunct="1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ru-RU" sz="2000" dirty="0">
                <a:solidFill>
                  <a:srgbClr val="333333"/>
                </a:solidFill>
                <a:latin typeface="Gramatika Light" panose="00000400000000000000" pitchFamily="50" charset="0"/>
                <a:sym typeface="Gilroy Light"/>
              </a:rPr>
              <a:t>изменение спецификации</a:t>
            </a:r>
          </a:p>
          <a:p>
            <a:pPr marL="342900" indent="-342900" hangingPunct="1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ru-RU" sz="2000" dirty="0">
                <a:solidFill>
                  <a:srgbClr val="333333"/>
                </a:solidFill>
                <a:latin typeface="Gramatika Light" panose="00000400000000000000" pitchFamily="50" charset="0"/>
                <a:sym typeface="Gilroy Light"/>
              </a:rPr>
              <a:t>введение оплаты по факту поставки </a:t>
            </a:r>
            <a:r>
              <a:rPr lang="ru-RU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Gramatika Light" panose="00000400000000000000" pitchFamily="50" charset="0"/>
                <a:sym typeface="Gilroy Light"/>
              </a:rPr>
              <a:t>(исключение аванса)</a:t>
            </a:r>
          </a:p>
          <a:p>
            <a:pPr marL="342900" indent="-342900" hangingPunct="1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endParaRPr lang="ru-RU" sz="2000" dirty="0">
              <a:solidFill>
                <a:schemeClr val="tx1">
                  <a:lumMod val="50000"/>
                  <a:lumOff val="50000"/>
                </a:schemeClr>
              </a:solidFill>
              <a:latin typeface="Gramatika Light" panose="00000400000000000000" pitchFamily="50" charset="0"/>
              <a:sym typeface="Gilroy Light"/>
            </a:endParaRPr>
          </a:p>
          <a:p>
            <a:pPr hangingPunct="1">
              <a:spcAft>
                <a:spcPts val="1200"/>
              </a:spcAft>
              <a:defRPr/>
            </a:pPr>
            <a:r>
              <a:rPr lang="ru-RU" sz="2400" dirty="0">
                <a:solidFill>
                  <a:srgbClr val="333333"/>
                </a:solidFill>
                <a:latin typeface="Gramatika Medium" pitchFamily="2" charset="0"/>
                <a:sym typeface="Gilroy Light"/>
              </a:rPr>
              <a:t>Механизм обжалования действий заказчика </a:t>
            </a:r>
            <a:br>
              <a:rPr lang="ru-RU" sz="2400" dirty="0">
                <a:solidFill>
                  <a:srgbClr val="333333"/>
                </a:solidFill>
                <a:latin typeface="Gramatika Medium" pitchFamily="2" charset="0"/>
                <a:sym typeface="Gilroy Light"/>
              </a:rPr>
            </a:br>
            <a:r>
              <a:rPr lang="ru-RU" sz="2400" dirty="0">
                <a:solidFill>
                  <a:srgbClr val="333333"/>
                </a:solidFill>
                <a:latin typeface="Gramatika Medium" pitchFamily="2" charset="0"/>
                <a:sym typeface="Gilroy Light"/>
              </a:rPr>
              <a:t>по настоящее время не применялся*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="" xmlns:a16="http://schemas.microsoft.com/office/drawing/2014/main" id="{96CB6D62-9807-58DC-DD9C-C91C7393DE43}"/>
              </a:ext>
            </a:extLst>
          </p:cNvPr>
          <p:cNvSpPr txBox="1"/>
          <p:nvPr/>
        </p:nvSpPr>
        <p:spPr>
          <a:xfrm>
            <a:off x="1174750" y="13000700"/>
            <a:ext cx="1777619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hangingPunct="1">
              <a:spcAft>
                <a:spcPts val="4800"/>
              </a:spcAft>
              <a:defRPr/>
            </a:pPr>
            <a:r>
              <a:rPr lang="ru-RU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Gramatika Light" panose="00000400000000000000" pitchFamily="50" charset="0"/>
              </a:rPr>
              <a:t>*Информация на </a:t>
            </a:r>
            <a:r>
              <a:rPr lang="ru-RU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Gramatika Light" panose="00000400000000000000" pitchFamily="50" charset="0"/>
              </a:rPr>
              <a:t>14.03.2022</a:t>
            </a:r>
            <a:endParaRPr lang="ru-RU" sz="1600" dirty="0">
              <a:solidFill>
                <a:schemeClr val="tx1">
                  <a:lumMod val="50000"/>
                  <a:lumOff val="50000"/>
                </a:schemeClr>
              </a:solidFill>
              <a:latin typeface="Gramatika Light" panose="00000400000000000000" pitchFamily="50" charset="0"/>
            </a:endParaRPr>
          </a:p>
        </p:txBody>
      </p:sp>
      <p:pic>
        <p:nvPicPr>
          <p:cNvPr id="31" name="Рисунок 30">
            <a:extLst>
              <a:ext uri="{FF2B5EF4-FFF2-40B4-BE49-F238E27FC236}">
                <a16:creationId xmlns="" xmlns:a16="http://schemas.microsoft.com/office/drawing/2014/main" id="{D06505F2-A105-71F1-6D4D-777758C6B6B3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13924184" y="5790709"/>
            <a:ext cx="828000" cy="82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2724824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Прямоугольник 130">
            <a:extLst>
              <a:ext uri="{FF2B5EF4-FFF2-40B4-BE49-F238E27FC236}">
                <a16:creationId xmlns="" xmlns:a16="http://schemas.microsoft.com/office/drawing/2014/main" id="{5FC11D8E-9198-6ED6-B59A-E0993A0218DC}"/>
              </a:ext>
            </a:extLst>
          </p:cNvPr>
          <p:cNvSpPr/>
          <p:nvPr/>
        </p:nvSpPr>
        <p:spPr>
          <a:xfrm>
            <a:off x="0" y="-1"/>
            <a:ext cx="24384000" cy="2783206"/>
          </a:xfrm>
          <a:prstGeom prst="rect">
            <a:avLst/>
          </a:prstGeom>
          <a:solidFill>
            <a:srgbClr val="B9D9EB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366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"/>
              <a:cs typeface="Helvetica"/>
            </a:endParaRPr>
          </a:p>
        </p:txBody>
      </p:sp>
      <p:pic>
        <p:nvPicPr>
          <p:cNvPr id="132" name="Изображение" descr="Изображение">
            <a:extLst>
              <a:ext uri="{FF2B5EF4-FFF2-40B4-BE49-F238E27FC236}">
                <a16:creationId xmlns="" xmlns:a16="http://schemas.microsoft.com/office/drawing/2014/main" id="{72B587A9-9C1D-6E50-7D4A-A376DF6CCEC3}"/>
              </a:ext>
            </a:extLst>
          </p:cNvPr>
          <p:cNvPicPr>
            <a:picLocks/>
          </p:cNvPicPr>
          <p:nvPr/>
        </p:nvPicPr>
        <p:blipFill rotWithShape="1">
          <a:blip r:embed="rId3" cstate="hqprint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600650" y="614"/>
            <a:ext cx="3783352" cy="2781980"/>
          </a:xfrm>
          <a:prstGeom prst="rect">
            <a:avLst/>
          </a:prstGeom>
        </p:spPr>
      </p:pic>
      <p:pic>
        <p:nvPicPr>
          <p:cNvPr id="133" name="Рисунок 132">
            <a:extLst>
              <a:ext uri="{FF2B5EF4-FFF2-40B4-BE49-F238E27FC236}">
                <a16:creationId xmlns="" xmlns:a16="http://schemas.microsoft.com/office/drawing/2014/main" id="{0CF1A0B1-8149-35CB-0C4E-66ACE4F167F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70306"/>
          <a:stretch/>
        </p:blipFill>
        <p:spPr>
          <a:xfrm>
            <a:off x="21890142" y="565941"/>
            <a:ext cx="1319108" cy="1651326"/>
          </a:xfrm>
          <a:prstGeom prst="rect">
            <a:avLst/>
          </a:prstGeom>
        </p:spPr>
      </p:pic>
      <p:sp>
        <p:nvSpPr>
          <p:cNvPr id="134" name="Текст 4">
            <a:extLst>
              <a:ext uri="{FF2B5EF4-FFF2-40B4-BE49-F238E27FC236}">
                <a16:creationId xmlns="" xmlns:a16="http://schemas.microsoft.com/office/drawing/2014/main" id="{61A2CD8E-6803-30A2-53BF-ACD9208593EA}"/>
              </a:ext>
            </a:extLst>
          </p:cNvPr>
          <p:cNvSpPr txBox="1">
            <a:spLocks/>
          </p:cNvSpPr>
          <p:nvPr/>
        </p:nvSpPr>
        <p:spPr>
          <a:xfrm>
            <a:off x="1174750" y="903606"/>
            <a:ext cx="19170650" cy="1879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18288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6600" kern="1200" baseline="0">
                <a:solidFill>
                  <a:srgbClr val="333333"/>
                </a:solidFill>
                <a:latin typeface="Gramatika Bold" pitchFamily="2" charset="0"/>
                <a:ea typeface="+mn-ea"/>
                <a:cs typeface="+mn-cs"/>
              </a:defRPr>
            </a:lvl1pPr>
            <a:lvl2pPr marL="13716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2860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2004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1148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sz="4800" dirty="0"/>
              <a:t>ВЫВОДЫ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8224E119-C4E9-46D3-0808-BF9EA49B831E}"/>
              </a:ext>
            </a:extLst>
          </p:cNvPr>
          <p:cNvSpPr txBox="1"/>
          <p:nvPr/>
        </p:nvSpPr>
        <p:spPr>
          <a:xfrm>
            <a:off x="2531759" y="5753846"/>
            <a:ext cx="20919538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hangingPunct="1">
              <a:defRPr/>
            </a:pPr>
            <a:r>
              <a:rPr lang="ru-RU" sz="2400" dirty="0">
                <a:solidFill>
                  <a:schemeClr val="tx1"/>
                </a:solidFill>
                <a:latin typeface="Gramatika Medium" panose="00000600000000000000" pitchFamily="50" charset="0"/>
              </a:rPr>
              <a:t>Внедренный в регионе порядок подготовки решений в части изменения существенных условий контрактов, </a:t>
            </a:r>
            <a:br>
              <a:rPr lang="ru-RU" sz="2400" dirty="0">
                <a:solidFill>
                  <a:schemeClr val="tx1"/>
                </a:solidFill>
                <a:latin typeface="Gramatika Medium" panose="00000600000000000000" pitchFamily="50" charset="0"/>
              </a:rPr>
            </a:br>
            <a:r>
              <a:rPr lang="ru-RU" sz="2400" dirty="0">
                <a:solidFill>
                  <a:schemeClr val="tx1"/>
                </a:solidFill>
                <a:latin typeface="Gramatika Medium" panose="00000600000000000000" pitchFamily="50" charset="0"/>
              </a:rPr>
              <a:t>с учетом механизма обжалования действий заказчика из-за необоснованного отказа от внесения изменений </a:t>
            </a:r>
            <a:br>
              <a:rPr lang="ru-RU" sz="2400" dirty="0">
                <a:solidFill>
                  <a:schemeClr val="tx1"/>
                </a:solidFill>
                <a:latin typeface="Gramatika Medium" panose="00000600000000000000" pitchFamily="50" charset="0"/>
              </a:rPr>
            </a:br>
            <a:r>
              <a:rPr lang="ru-RU" sz="2400" dirty="0">
                <a:solidFill>
                  <a:schemeClr val="tx1"/>
                </a:solidFill>
                <a:latin typeface="Gramatika Medium" panose="00000600000000000000" pitchFamily="50" charset="0"/>
              </a:rPr>
              <a:t>в существенные условия заключенных контрактов: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E8BACAD9-18F9-E442-AD2C-064FD6E7E2D5}"/>
              </a:ext>
            </a:extLst>
          </p:cNvPr>
          <p:cNvSpPr txBox="1"/>
          <p:nvPr/>
        </p:nvSpPr>
        <p:spPr>
          <a:xfrm>
            <a:off x="3245679" y="7502297"/>
            <a:ext cx="20205617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hangingPunct="1">
              <a:defRPr/>
            </a:pPr>
            <a:r>
              <a:rPr lang="ru-RU" sz="2200" dirty="0">
                <a:solidFill>
                  <a:schemeClr val="tx1"/>
                </a:solidFill>
                <a:latin typeface="Gramatika Light" panose="00000400000000000000" pitchFamily="50" charset="0"/>
              </a:rPr>
              <a:t>обеспечивает нивелирование негативных последствий введения санкционных действий недружественных государств в экономической сфере, в том числи, снижение нагрузки на бюджет, возникающей из-за срыва сделок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C027C779-080C-33C8-497A-DF385A71C6D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531759" y="7567664"/>
            <a:ext cx="484818" cy="484818"/>
          </a:xfrm>
          <a:prstGeom prst="rect">
            <a:avLst/>
          </a:prstGeom>
        </p:spPr>
      </p:pic>
      <p:sp>
        <p:nvSpPr>
          <p:cNvPr id="8" name="Прямоугольник 7">
            <a:extLst>
              <a:ext uri="{FF2B5EF4-FFF2-40B4-BE49-F238E27FC236}">
                <a16:creationId xmlns="" xmlns:a16="http://schemas.microsoft.com/office/drawing/2014/main" id="{DDECCE60-D22D-6A66-5184-9FF98A3CB352}"/>
              </a:ext>
            </a:extLst>
          </p:cNvPr>
          <p:cNvSpPr/>
          <p:nvPr/>
        </p:nvSpPr>
        <p:spPr>
          <a:xfrm>
            <a:off x="2531759" y="3867442"/>
            <a:ext cx="20919538" cy="738664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just"/>
            <a:r>
              <a:rPr lang="ru-RU" sz="2400" dirty="0">
                <a:solidFill>
                  <a:schemeClr val="tx1"/>
                </a:solidFill>
                <a:latin typeface="Gramatika Medium"/>
              </a:rPr>
              <a:t>Право менять существенные условия контрактов позволяет и заказчикам, и поставщикам реагировать на риски без штрафов, </a:t>
            </a:r>
            <a:r>
              <a:rPr lang="ru-RU" sz="2400" dirty="0" smtClean="0">
                <a:solidFill>
                  <a:schemeClr val="tx1"/>
                </a:solidFill>
                <a:latin typeface="Gramatika Medium"/>
              </a:rPr>
              <a:t>угрозы </a:t>
            </a:r>
            <a:r>
              <a:rPr lang="ru-RU" sz="2400" dirty="0">
                <a:solidFill>
                  <a:schemeClr val="tx1"/>
                </a:solidFill>
                <a:latin typeface="Gramatika Medium"/>
              </a:rPr>
              <a:t>попадания в реестр недобросовестных поставщиков </a:t>
            </a:r>
            <a:r>
              <a:rPr lang="ru-RU" sz="2400" dirty="0">
                <a:solidFill>
                  <a:schemeClr val="tx1"/>
                </a:solidFill>
                <a:latin typeface="Gramatika Light" pitchFamily="2" charset="0"/>
              </a:rPr>
              <a:t>(подрядчиков, исполнителей) </a:t>
            </a:r>
            <a:r>
              <a:rPr lang="ru-RU" sz="2400" dirty="0">
                <a:solidFill>
                  <a:schemeClr val="tx1"/>
                </a:solidFill>
                <a:latin typeface="Gramatika Medium"/>
              </a:rPr>
              <a:t>или судебных разбирательств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317A1E32-17B5-F15D-5BF7-68B3889E8350}"/>
              </a:ext>
            </a:extLst>
          </p:cNvPr>
          <p:cNvSpPr txBox="1"/>
          <p:nvPr/>
        </p:nvSpPr>
        <p:spPr>
          <a:xfrm>
            <a:off x="3245679" y="8838281"/>
            <a:ext cx="19838608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hangingPunct="1">
              <a:defRPr/>
            </a:pPr>
            <a:r>
              <a:rPr lang="ru-RU" sz="2200" dirty="0">
                <a:solidFill>
                  <a:schemeClr val="tx1"/>
                </a:solidFill>
                <a:latin typeface="Gramatika Light" panose="00000400000000000000" pitchFamily="50" charset="0"/>
              </a:rPr>
              <a:t>способствует</a:t>
            </a:r>
            <a:r>
              <a:rPr lang="ru-RU" sz="2200" dirty="0">
                <a:solidFill>
                  <a:srgbClr val="333333"/>
                </a:solidFill>
                <a:latin typeface="Gramatika Light" panose="00000400000000000000" pitchFamily="50" charset="0"/>
              </a:rPr>
              <a:t> </a:t>
            </a:r>
            <a:r>
              <a:rPr lang="ru-RU" sz="2200" dirty="0">
                <a:solidFill>
                  <a:schemeClr val="tx1"/>
                </a:solidFill>
                <a:latin typeface="Gramatika Light" panose="00000400000000000000" pitchFamily="50" charset="0"/>
              </a:rPr>
              <a:t>защите</a:t>
            </a:r>
            <a:r>
              <a:rPr lang="ru-RU" sz="2200" dirty="0">
                <a:solidFill>
                  <a:srgbClr val="333333"/>
                </a:solidFill>
                <a:latin typeface="Gramatika Light" panose="00000400000000000000" pitchFamily="50" charset="0"/>
              </a:rPr>
              <a:t> предпринимательского сообщества, и также повышению ответственности исполнителей по контрактам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="" xmlns:a16="http://schemas.microsoft.com/office/drawing/2014/main" id="{8D9092CB-85EC-502C-9EFB-49AAA30DE25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531759" y="8749760"/>
            <a:ext cx="484818" cy="48481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9369F4C8-F478-2D62-587D-EF98853AF0E7}"/>
              </a:ext>
            </a:extLst>
          </p:cNvPr>
          <p:cNvSpPr txBox="1"/>
          <p:nvPr/>
        </p:nvSpPr>
        <p:spPr>
          <a:xfrm>
            <a:off x="3245679" y="10020377"/>
            <a:ext cx="18182336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hangingPunct="1">
              <a:defRPr/>
            </a:pPr>
            <a:r>
              <a:rPr lang="ru-RU" sz="2200" dirty="0">
                <a:solidFill>
                  <a:schemeClr val="tx1"/>
                </a:solidFill>
                <a:latin typeface="Gramatika Light" panose="00000400000000000000" pitchFamily="50" charset="0"/>
              </a:rPr>
              <a:t>обеспечивает</a:t>
            </a:r>
            <a:r>
              <a:rPr lang="ru-RU" sz="2200" dirty="0">
                <a:solidFill>
                  <a:srgbClr val="333333"/>
                </a:solidFill>
                <a:latin typeface="Gramatika Light" panose="00000400000000000000" pitchFamily="50" charset="0"/>
              </a:rPr>
              <a:t> повышение </a:t>
            </a:r>
            <a:r>
              <a:rPr lang="ru-RU" sz="2200" dirty="0">
                <a:solidFill>
                  <a:schemeClr val="tx1"/>
                </a:solidFill>
                <a:latin typeface="Gramatika Light" panose="00000400000000000000" pitchFamily="50" charset="0"/>
              </a:rPr>
              <a:t>уровня</a:t>
            </a:r>
            <a:r>
              <a:rPr lang="ru-RU" sz="2200" dirty="0">
                <a:solidFill>
                  <a:srgbClr val="333333"/>
                </a:solidFill>
                <a:latin typeface="Gramatika Light" panose="00000400000000000000" pitchFamily="50" charset="0"/>
              </a:rPr>
              <a:t> прозрачности при принятии решения об изменении существенных условий контрактов</a:t>
            </a:r>
          </a:p>
        </p:txBody>
      </p:sp>
      <p:pic>
        <p:nvPicPr>
          <p:cNvPr id="12" name="Рисунок 11">
            <a:extLst>
              <a:ext uri="{FF2B5EF4-FFF2-40B4-BE49-F238E27FC236}">
                <a16:creationId xmlns="" xmlns:a16="http://schemas.microsoft.com/office/drawing/2014/main" id="{5DA67684-0F3C-160E-F8D6-099A72249F2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531759" y="9931856"/>
            <a:ext cx="484818" cy="484818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="" xmlns:a16="http://schemas.microsoft.com/office/drawing/2014/main" id="{D97497E3-E078-45BC-1061-1913233225F6}"/>
              </a:ext>
            </a:extLst>
          </p:cNvPr>
          <p:cNvSpPr txBox="1"/>
          <p:nvPr/>
        </p:nvSpPr>
        <p:spPr>
          <a:xfrm>
            <a:off x="3245679" y="11113952"/>
            <a:ext cx="19963571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hangingPunct="1">
              <a:defRPr/>
            </a:pPr>
            <a:r>
              <a:rPr lang="ru-RU" sz="2200" dirty="0">
                <a:solidFill>
                  <a:schemeClr val="tx1"/>
                </a:solidFill>
                <a:latin typeface="Gramatika Light" panose="00000400000000000000" pitchFamily="50" charset="0"/>
              </a:rPr>
              <a:t>является одной из мер поддержки поставщиков (подрядчиков, исполнителей), направленной на продолжение работы по заключенным контрактам и обеспечение государственных потребностей</a:t>
            </a:r>
          </a:p>
        </p:txBody>
      </p:sp>
      <p:pic>
        <p:nvPicPr>
          <p:cNvPr id="29" name="Рисунок 28">
            <a:extLst>
              <a:ext uri="{FF2B5EF4-FFF2-40B4-BE49-F238E27FC236}">
                <a16:creationId xmlns="" xmlns:a16="http://schemas.microsoft.com/office/drawing/2014/main" id="{BD0F9DFD-8F97-A9C8-35A4-7A12CAE492C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531759" y="11113952"/>
            <a:ext cx="484818" cy="484818"/>
          </a:xfrm>
          <a:prstGeom prst="rect">
            <a:avLst/>
          </a:prstGeom>
        </p:spPr>
      </p:pic>
      <p:pic>
        <p:nvPicPr>
          <p:cNvPr id="35" name="Рисунок 34">
            <a:extLst>
              <a:ext uri="{FF2B5EF4-FFF2-40B4-BE49-F238E27FC236}">
                <a16:creationId xmlns="" xmlns:a16="http://schemas.microsoft.com/office/drawing/2014/main" id="{2C78C556-E2B2-0AE1-B9ED-C56E7BCB81C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74750" y="3696774"/>
            <a:ext cx="1080000" cy="1080000"/>
          </a:xfrm>
          <a:prstGeom prst="rect">
            <a:avLst/>
          </a:prstGeom>
        </p:spPr>
      </p:pic>
      <p:pic>
        <p:nvPicPr>
          <p:cNvPr id="37" name="Рисунок 36">
            <a:extLst>
              <a:ext uri="{FF2B5EF4-FFF2-40B4-BE49-F238E27FC236}">
                <a16:creationId xmlns="" xmlns:a16="http://schemas.microsoft.com/office/drawing/2014/main" id="{CE863255-B926-CF7A-B468-FD23B039480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174746" y="5767844"/>
            <a:ext cx="821250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998910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>
            <a:extLst>
              <a:ext uri="{FF2B5EF4-FFF2-40B4-BE49-F238E27FC236}">
                <a16:creationId xmlns="" xmlns:a16="http://schemas.microsoft.com/office/drawing/2014/main" id="{49AE02FA-257F-4E02-8E8F-77A26D478841}"/>
              </a:ext>
            </a:extLst>
          </p:cNvPr>
          <p:cNvSpPr/>
          <p:nvPr/>
        </p:nvSpPr>
        <p:spPr>
          <a:xfrm>
            <a:off x="14687219" y="7597324"/>
            <a:ext cx="9695926" cy="6118676"/>
          </a:xfrm>
          <a:prstGeom prst="rect">
            <a:avLst/>
          </a:prstGeom>
          <a:solidFill>
            <a:srgbClr val="B9D9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366" dirty="0">
              <a:latin typeface="Gramatika Light" panose="00000400000000000000" pitchFamily="50" charset="0"/>
            </a:endParaRPr>
          </a:p>
        </p:txBody>
      </p:sp>
      <p:pic>
        <p:nvPicPr>
          <p:cNvPr id="11" name="Изображение" descr="Изображение">
            <a:extLst>
              <a:ext uri="{FF2B5EF4-FFF2-40B4-BE49-F238E27FC236}">
                <a16:creationId xmlns="" xmlns:a16="http://schemas.microsoft.com/office/drawing/2014/main" id="{3DC13E84-EF3A-4D62-A3D9-777A65690679}"/>
              </a:ext>
            </a:extLst>
          </p:cNvPr>
          <p:cNvPicPr>
            <a:picLocks/>
          </p:cNvPicPr>
          <p:nvPr/>
        </p:nvPicPr>
        <p:blipFill rotWithShape="1">
          <a:blip r:embed="rId2">
            <a:alphaModFix amt="50000"/>
          </a:blip>
          <a:srcRect l="40269" t="33091" r="10026" b="28326"/>
          <a:stretch/>
        </p:blipFill>
        <p:spPr>
          <a:xfrm>
            <a:off x="14687219" y="11293944"/>
            <a:ext cx="9695926" cy="24731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</p:pic>
      <p:pic>
        <p:nvPicPr>
          <p:cNvPr id="15" name="Изображение" descr="Изображение">
            <a:extLst>
              <a:ext uri="{FF2B5EF4-FFF2-40B4-BE49-F238E27FC236}">
                <a16:creationId xmlns="" xmlns:a16="http://schemas.microsoft.com/office/drawing/2014/main" id="{91613136-8AE3-48A1-AE25-3586B5CBD46F}"/>
              </a:ext>
            </a:extLst>
          </p:cNvPr>
          <p:cNvPicPr>
            <a:picLocks/>
          </p:cNvPicPr>
          <p:nvPr/>
        </p:nvPicPr>
        <p:blipFill rotWithShape="1">
          <a:blip r:embed="rId2">
            <a:alphaModFix amt="70000"/>
          </a:blip>
          <a:srcRect l="2984" t="2879" r="34201" b="42587"/>
          <a:stretch/>
        </p:blipFill>
        <p:spPr>
          <a:xfrm flipH="1">
            <a:off x="857" y="-32423"/>
            <a:ext cx="24382290" cy="33433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</p:pic>
      <p:pic>
        <p:nvPicPr>
          <p:cNvPr id="16" name="Изображение" descr="Изображение">
            <a:extLst>
              <a:ext uri="{FF2B5EF4-FFF2-40B4-BE49-F238E27FC236}">
                <a16:creationId xmlns="" xmlns:a16="http://schemas.microsoft.com/office/drawing/2014/main" id="{2B9A7877-7F64-4ABB-87FD-AF935A04F5E8}"/>
              </a:ext>
            </a:extLst>
          </p:cNvPr>
          <p:cNvPicPr>
            <a:picLocks/>
          </p:cNvPicPr>
          <p:nvPr/>
        </p:nvPicPr>
        <p:blipFill rotWithShape="1">
          <a:blip r:embed="rId2">
            <a:alphaModFix amt="70000"/>
          </a:blip>
          <a:srcRect l="2984" t="2879" r="39398" b="42587"/>
          <a:stretch/>
        </p:blipFill>
        <p:spPr>
          <a:xfrm>
            <a:off x="856" y="11293944"/>
            <a:ext cx="14686364" cy="24731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</p:pic>
      <p:pic>
        <p:nvPicPr>
          <p:cNvPr id="18" name="Изображение" descr="Изображение">
            <a:extLst>
              <a:ext uri="{FF2B5EF4-FFF2-40B4-BE49-F238E27FC236}">
                <a16:creationId xmlns="" xmlns:a16="http://schemas.microsoft.com/office/drawing/2014/main" id="{D78C17DA-6988-694C-BB49-8D1D97E921AD}"/>
              </a:ext>
            </a:extLst>
          </p:cNvPr>
          <p:cNvPicPr>
            <a:picLocks/>
          </p:cNvPicPr>
          <p:nvPr/>
        </p:nvPicPr>
        <p:blipFill rotWithShape="1">
          <a:blip r:embed="rId2">
            <a:alphaModFix amt="70000"/>
          </a:blip>
          <a:srcRect l="2984" t="2879" r="34201" b="42587"/>
          <a:stretch/>
        </p:blipFill>
        <p:spPr>
          <a:xfrm flipH="1">
            <a:off x="14687219" y="2"/>
            <a:ext cx="9695926" cy="75973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</p:pic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84231AA7-60A8-1471-7E7D-F3D7DD84594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8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926" y="4528763"/>
            <a:ext cx="12268474" cy="6137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54162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Прямоугольник 130">
            <a:extLst>
              <a:ext uri="{FF2B5EF4-FFF2-40B4-BE49-F238E27FC236}">
                <a16:creationId xmlns="" xmlns:a16="http://schemas.microsoft.com/office/drawing/2014/main" id="{5FC11D8E-9198-6ED6-B59A-E0993A0218DC}"/>
              </a:ext>
            </a:extLst>
          </p:cNvPr>
          <p:cNvSpPr/>
          <p:nvPr/>
        </p:nvSpPr>
        <p:spPr>
          <a:xfrm>
            <a:off x="0" y="-1"/>
            <a:ext cx="24384000" cy="2783206"/>
          </a:xfrm>
          <a:prstGeom prst="rect">
            <a:avLst/>
          </a:prstGeom>
          <a:solidFill>
            <a:srgbClr val="B9D9EB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366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"/>
              <a:cs typeface="Helvetica"/>
            </a:endParaRPr>
          </a:p>
        </p:txBody>
      </p:sp>
      <p:pic>
        <p:nvPicPr>
          <p:cNvPr id="132" name="Изображение" descr="Изображение">
            <a:extLst>
              <a:ext uri="{FF2B5EF4-FFF2-40B4-BE49-F238E27FC236}">
                <a16:creationId xmlns="" xmlns:a16="http://schemas.microsoft.com/office/drawing/2014/main" id="{72B587A9-9C1D-6E50-7D4A-A376DF6CCEC3}"/>
              </a:ext>
            </a:extLst>
          </p:cNvPr>
          <p:cNvPicPr>
            <a:picLocks/>
          </p:cNvPicPr>
          <p:nvPr/>
        </p:nvPicPr>
        <p:blipFill rotWithShape="1">
          <a:blip r:embed="rId3" cstate="hqprint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600650" y="614"/>
            <a:ext cx="3783352" cy="2781980"/>
          </a:xfrm>
          <a:prstGeom prst="rect">
            <a:avLst/>
          </a:prstGeom>
        </p:spPr>
      </p:pic>
      <p:pic>
        <p:nvPicPr>
          <p:cNvPr id="133" name="Рисунок 132">
            <a:extLst>
              <a:ext uri="{FF2B5EF4-FFF2-40B4-BE49-F238E27FC236}">
                <a16:creationId xmlns="" xmlns:a16="http://schemas.microsoft.com/office/drawing/2014/main" id="{0CF1A0B1-8149-35CB-0C4E-66ACE4F167F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70306"/>
          <a:stretch/>
        </p:blipFill>
        <p:spPr>
          <a:xfrm>
            <a:off x="21890142" y="565941"/>
            <a:ext cx="1319108" cy="1651326"/>
          </a:xfrm>
          <a:prstGeom prst="rect">
            <a:avLst/>
          </a:prstGeom>
        </p:spPr>
      </p:pic>
      <p:sp>
        <p:nvSpPr>
          <p:cNvPr id="134" name="Текст 4">
            <a:extLst>
              <a:ext uri="{FF2B5EF4-FFF2-40B4-BE49-F238E27FC236}">
                <a16:creationId xmlns="" xmlns:a16="http://schemas.microsoft.com/office/drawing/2014/main" id="{61A2CD8E-6803-30A2-53BF-ACD9208593EA}"/>
              </a:ext>
            </a:extLst>
          </p:cNvPr>
          <p:cNvSpPr txBox="1">
            <a:spLocks/>
          </p:cNvSpPr>
          <p:nvPr/>
        </p:nvSpPr>
        <p:spPr>
          <a:xfrm>
            <a:off x="1174750" y="903606"/>
            <a:ext cx="18884900" cy="1879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18288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6600" kern="1200" baseline="0">
                <a:solidFill>
                  <a:srgbClr val="333333"/>
                </a:solidFill>
                <a:latin typeface="Gramatika Bold" pitchFamily="2" charset="0"/>
                <a:ea typeface="+mn-ea"/>
                <a:cs typeface="+mn-cs"/>
              </a:defRPr>
            </a:lvl1pPr>
            <a:lvl2pPr marL="13716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2860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2004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1148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sz="4800" dirty="0"/>
              <a:t>ОСНОВАНИЯ ПРАВОВОГО РЕГУЛИРОВАНИЯ ИЗМЕНЕНИЯ СУЩЕСТВЕННЫХ УСЛОВИЙ КОНТРАКТА</a:t>
            </a:r>
          </a:p>
        </p:txBody>
      </p:sp>
      <p:sp>
        <p:nvSpPr>
          <p:cNvPr id="40" name="Прямоугольник: скругленные углы 42">
            <a:extLst>
              <a:ext uri="{FF2B5EF4-FFF2-40B4-BE49-F238E27FC236}">
                <a16:creationId xmlns="" xmlns:a16="http://schemas.microsoft.com/office/drawing/2014/main" id="{80681716-707C-155E-45D0-0B9E83A7D193}"/>
              </a:ext>
            </a:extLst>
          </p:cNvPr>
          <p:cNvSpPr/>
          <p:nvPr/>
        </p:nvSpPr>
        <p:spPr>
          <a:xfrm>
            <a:off x="1174749" y="5014912"/>
            <a:ext cx="13538778" cy="7496176"/>
          </a:xfrm>
          <a:prstGeom prst="roundRect">
            <a:avLst>
              <a:gd name="adj" fmla="val 3531"/>
            </a:avLst>
          </a:prstGeom>
          <a:solidFill>
            <a:schemeClr val="bg1"/>
          </a:solidFill>
          <a:ln>
            <a:noFill/>
          </a:ln>
          <a:effectLst>
            <a:outerShdw blurRad="241300" dist="25400" sx="102000" sy="102000" algn="ctr" rotWithShape="0">
              <a:schemeClr val="bg1">
                <a:lumMod val="65000"/>
                <a:alpha val="2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hangingPunct="1">
              <a:defRPr/>
            </a:pPr>
            <a:endParaRPr lang="ru-RU" sz="2200" kern="1200" dirty="0">
              <a:solidFill>
                <a:prstClr val="white"/>
              </a:solidFill>
              <a:latin typeface="Gilroy" panose="00000500000000000000" pitchFamily="50" charset="-52"/>
            </a:endParaRPr>
          </a:p>
        </p:txBody>
      </p:sp>
      <p:sp>
        <p:nvSpPr>
          <p:cNvPr id="3" name="Прямоугольник: скругленные углы 42">
            <a:extLst>
              <a:ext uri="{FF2B5EF4-FFF2-40B4-BE49-F238E27FC236}">
                <a16:creationId xmlns="" xmlns:a16="http://schemas.microsoft.com/office/drawing/2014/main" id="{A9BF9BEA-360C-3CA4-2778-FB7BE7CA9586}"/>
              </a:ext>
            </a:extLst>
          </p:cNvPr>
          <p:cNvSpPr/>
          <p:nvPr/>
        </p:nvSpPr>
        <p:spPr>
          <a:xfrm>
            <a:off x="1174748" y="7910595"/>
            <a:ext cx="13538778" cy="5394964"/>
          </a:xfrm>
          <a:prstGeom prst="roundRect">
            <a:avLst>
              <a:gd name="adj" fmla="val 3531"/>
            </a:avLst>
          </a:prstGeom>
          <a:solidFill>
            <a:schemeClr val="bg1"/>
          </a:solidFill>
          <a:ln>
            <a:noFill/>
          </a:ln>
          <a:effectLst>
            <a:outerShdw blurRad="241300" dist="25400" sx="102000" sy="102000" algn="ctr" rotWithShape="0">
              <a:schemeClr val="bg1">
                <a:lumMod val="65000"/>
                <a:alpha val="2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hangingPunct="1">
              <a:defRPr/>
            </a:pPr>
            <a:endParaRPr lang="ru-RU" sz="2200" kern="1200" dirty="0">
              <a:solidFill>
                <a:prstClr val="white"/>
              </a:solidFill>
              <a:latin typeface="Gilroy" panose="00000500000000000000" pitchFamily="50" charset="-52"/>
            </a:endParaRPr>
          </a:p>
        </p:txBody>
      </p:sp>
      <p:sp>
        <p:nvSpPr>
          <p:cNvPr id="4" name="Прямоугольник: скругленные углы 42">
            <a:extLst>
              <a:ext uri="{FF2B5EF4-FFF2-40B4-BE49-F238E27FC236}">
                <a16:creationId xmlns="" xmlns:a16="http://schemas.microsoft.com/office/drawing/2014/main" id="{95B791F7-EE25-866D-7E79-7730B0CAC371}"/>
              </a:ext>
            </a:extLst>
          </p:cNvPr>
          <p:cNvSpPr/>
          <p:nvPr/>
        </p:nvSpPr>
        <p:spPr>
          <a:xfrm>
            <a:off x="15006100" y="4951087"/>
            <a:ext cx="8203149" cy="8354471"/>
          </a:xfrm>
          <a:prstGeom prst="roundRect">
            <a:avLst>
              <a:gd name="adj" fmla="val 3531"/>
            </a:avLst>
          </a:prstGeom>
          <a:solidFill>
            <a:schemeClr val="bg1"/>
          </a:solidFill>
          <a:ln>
            <a:noFill/>
          </a:ln>
          <a:effectLst>
            <a:outerShdw blurRad="241300" dist="25400" sx="102000" sy="102000" algn="ctr" rotWithShape="0">
              <a:schemeClr val="bg1">
                <a:lumMod val="65000"/>
                <a:alpha val="2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hangingPunct="1">
              <a:defRPr/>
            </a:pPr>
            <a:endParaRPr lang="ru-RU" sz="2200" kern="1200" dirty="0">
              <a:solidFill>
                <a:prstClr val="white"/>
              </a:solidFill>
              <a:latin typeface="Gilroy" panose="00000500000000000000" pitchFamily="50" charset="-52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623D940F-6B6B-0416-3F66-170ADC841F2F}"/>
              </a:ext>
            </a:extLst>
          </p:cNvPr>
          <p:cNvSpPr txBox="1"/>
          <p:nvPr/>
        </p:nvSpPr>
        <p:spPr>
          <a:xfrm>
            <a:off x="2597150" y="3777243"/>
            <a:ext cx="7047786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ru-RU"/>
            </a:defPPr>
            <a:lvl1pPr>
              <a:lnSpc>
                <a:spcPct val="90000"/>
              </a:lnSpc>
              <a:defRPr sz="1200">
                <a:solidFill>
                  <a:srgbClr val="5F4643"/>
                </a:solidFill>
                <a:latin typeface="Fira Sans" panose="020B0503050000020004" pitchFamily="34" charset="0"/>
              </a:defRPr>
            </a:lvl1pPr>
          </a:lstStyle>
          <a:p>
            <a:r>
              <a:rPr lang="ru-RU" sz="3200" dirty="0">
                <a:solidFill>
                  <a:srgbClr val="333333"/>
                </a:solidFill>
                <a:latin typeface="Gramatika Medium" panose="00000600000000000000" pitchFamily="50" charset="0"/>
                <a:sym typeface="Gilroy Light"/>
              </a:rPr>
              <a:t>На Федеральном уровне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A3D23E19-B6EC-A7AA-669A-15E8DCBAA237}"/>
              </a:ext>
            </a:extLst>
          </p:cNvPr>
          <p:cNvSpPr txBox="1"/>
          <p:nvPr/>
        </p:nvSpPr>
        <p:spPr>
          <a:xfrm>
            <a:off x="16301500" y="3777243"/>
            <a:ext cx="7047786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ru-RU"/>
            </a:defPPr>
            <a:lvl1pPr>
              <a:lnSpc>
                <a:spcPct val="90000"/>
              </a:lnSpc>
              <a:defRPr sz="1200">
                <a:solidFill>
                  <a:srgbClr val="5F4643"/>
                </a:solidFill>
                <a:latin typeface="Fira Sans" panose="020B0503050000020004" pitchFamily="34" charset="0"/>
              </a:defRPr>
            </a:lvl1pPr>
          </a:lstStyle>
          <a:p>
            <a:r>
              <a:rPr lang="ru-RU" sz="3200" dirty="0">
                <a:solidFill>
                  <a:srgbClr val="333333"/>
                </a:solidFill>
                <a:latin typeface="Gramatika Medium" panose="00000600000000000000" pitchFamily="50" charset="0"/>
                <a:sym typeface="Gilroy Light"/>
              </a:rPr>
              <a:t>На Региональном уровне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41975EA7-E547-52DA-EF9F-CBFBA19DC260}"/>
              </a:ext>
            </a:extLst>
          </p:cNvPr>
          <p:cNvSpPr txBox="1"/>
          <p:nvPr/>
        </p:nvSpPr>
        <p:spPr>
          <a:xfrm>
            <a:off x="1540511" y="5375603"/>
            <a:ext cx="12594846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hangingPunct="1">
              <a:defRPr/>
            </a:pPr>
            <a:r>
              <a:rPr lang="ru-RU" sz="2400" dirty="0">
                <a:solidFill>
                  <a:srgbClr val="333333"/>
                </a:solidFill>
                <a:latin typeface="Gramatika Medium" panose="00000600000000000000" pitchFamily="50" charset="0"/>
              </a:rPr>
              <a:t>Федеральный закон от 08.03.2022 № 46-ФЗ «О внесении изменений в отдельные законодательные акты Российской Федерации» </a:t>
            </a:r>
            <a:r>
              <a:rPr lang="ru-RU" sz="2000" dirty="0">
                <a:solidFill>
                  <a:srgbClr val="333333"/>
                </a:solidFill>
                <a:latin typeface="Gramatika Light" pitchFamily="2" charset="0"/>
              </a:rPr>
              <a:t>(часть 4 статья 8)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10785048-E0DC-7DDF-343F-F8269DBFDDCD}"/>
              </a:ext>
            </a:extLst>
          </p:cNvPr>
          <p:cNvSpPr txBox="1"/>
          <p:nvPr/>
        </p:nvSpPr>
        <p:spPr>
          <a:xfrm>
            <a:off x="2236010" y="6555707"/>
            <a:ext cx="11899347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hangingPunct="1">
              <a:defRPr/>
            </a:pPr>
            <a:r>
              <a:rPr lang="ru-RU" sz="2000" dirty="0">
                <a:solidFill>
                  <a:srgbClr val="333333"/>
                </a:solidFill>
                <a:latin typeface="Gramatika Light" panose="00000400000000000000" pitchFamily="50" charset="0"/>
              </a:rPr>
              <a:t>Предоставлено право внесения изменений в существенные условия контрактов на основании акта Правительства РФ, высшего органа исполнительной власти субъекта РФ, муниципального правового акта</a:t>
            </a:r>
          </a:p>
        </p:txBody>
      </p:sp>
      <p:pic>
        <p:nvPicPr>
          <p:cNvPr id="13" name="Рисунок 12">
            <a:extLst>
              <a:ext uri="{FF2B5EF4-FFF2-40B4-BE49-F238E27FC236}">
                <a16:creationId xmlns="" xmlns:a16="http://schemas.microsoft.com/office/drawing/2014/main" id="{2B4FB707-F506-FC83-BBC0-913D12BE6E9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540511" y="6631306"/>
            <a:ext cx="484818" cy="484818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="" xmlns:a16="http://schemas.microsoft.com/office/drawing/2014/main" id="{84A3F4CB-6156-52B0-05AA-3F8FF587B8D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5006100" y="3458842"/>
            <a:ext cx="885371" cy="1080000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="" xmlns:a16="http://schemas.microsoft.com/office/drawing/2014/main" id="{136A9FFA-F342-7565-91AB-DD2B94E1619E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174750" y="3458842"/>
            <a:ext cx="1080000" cy="1080000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="" xmlns:a16="http://schemas.microsoft.com/office/drawing/2014/main" id="{9832A7B6-ADF8-B721-AD25-18D1D9851DB7}"/>
              </a:ext>
            </a:extLst>
          </p:cNvPr>
          <p:cNvSpPr txBox="1"/>
          <p:nvPr/>
        </p:nvSpPr>
        <p:spPr>
          <a:xfrm>
            <a:off x="1540510" y="8271286"/>
            <a:ext cx="12594847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hangingPunct="1">
              <a:defRPr/>
            </a:pPr>
            <a:r>
              <a:rPr lang="ru-RU" sz="2400" dirty="0">
                <a:solidFill>
                  <a:srgbClr val="333333"/>
                </a:solidFill>
                <a:latin typeface="Gramatika Medium" panose="00000600000000000000" pitchFamily="50" charset="0"/>
              </a:rPr>
              <a:t>Федеральный закон от 05.04.2013 № 44-ФЗ «О контрактной системе </a:t>
            </a:r>
            <a:br>
              <a:rPr lang="ru-RU" sz="2400" dirty="0">
                <a:solidFill>
                  <a:srgbClr val="333333"/>
                </a:solidFill>
                <a:latin typeface="Gramatika Medium" panose="00000600000000000000" pitchFamily="50" charset="0"/>
              </a:rPr>
            </a:br>
            <a:r>
              <a:rPr lang="ru-RU" sz="2400" dirty="0">
                <a:solidFill>
                  <a:srgbClr val="333333"/>
                </a:solidFill>
                <a:latin typeface="Gramatika Medium" panose="00000600000000000000" pitchFamily="50" charset="0"/>
              </a:rPr>
              <a:t>в сфере закупок товаров, работ, услуг для обеспечения государственных </a:t>
            </a:r>
            <a:r>
              <a:rPr lang="ru-RU" sz="2400" dirty="0" smtClean="0">
                <a:solidFill>
                  <a:srgbClr val="333333"/>
                </a:solidFill>
                <a:latin typeface="Gramatika Medium" panose="00000600000000000000" pitchFamily="50" charset="0"/>
              </a:rPr>
              <a:t>и </a:t>
            </a:r>
            <a:r>
              <a:rPr lang="ru-RU" sz="2400" dirty="0">
                <a:solidFill>
                  <a:srgbClr val="333333"/>
                </a:solidFill>
                <a:latin typeface="Gramatika Medium" panose="00000600000000000000" pitchFamily="50" charset="0"/>
              </a:rPr>
              <a:t>муниципальных нужд» </a:t>
            </a:r>
            <a:r>
              <a:rPr lang="ru-RU" sz="2400" dirty="0">
                <a:solidFill>
                  <a:srgbClr val="333333"/>
                </a:solidFill>
                <a:latin typeface="Gramatika Light" pitchFamily="2" charset="0"/>
              </a:rPr>
              <a:t>(часть 65.1 статья 112)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="" xmlns:a16="http://schemas.microsoft.com/office/drawing/2014/main" id="{3F838CCB-9585-24A2-F0C8-A496C880084B}"/>
              </a:ext>
            </a:extLst>
          </p:cNvPr>
          <p:cNvSpPr txBox="1"/>
          <p:nvPr/>
        </p:nvSpPr>
        <p:spPr>
          <a:xfrm>
            <a:off x="2254432" y="9616279"/>
            <a:ext cx="11880925" cy="31547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5" indent="0" algn="just" hangingPunct="1">
              <a:spcAft>
                <a:spcPts val="600"/>
              </a:spcAft>
              <a:defRPr/>
            </a:pPr>
            <a:r>
              <a:rPr lang="ru-RU" sz="2000" dirty="0">
                <a:solidFill>
                  <a:srgbClr val="333333"/>
                </a:solidFill>
                <a:latin typeface="Gramatika Light" panose="00000400000000000000" pitchFamily="50" charset="0"/>
              </a:rPr>
              <a:t>«65.1. По соглашению сторон допускается изменение существенных условий контракта, заключенного до 1 января 2024 года, если при исполнении такого контракта возникли независящие от сторон контракта обстоятельства, влекущие невозможность его исполнения.</a:t>
            </a:r>
          </a:p>
          <a:p>
            <a:pPr lvl="5" indent="0" algn="just" hangingPunct="1">
              <a:spcAft>
                <a:spcPts val="600"/>
              </a:spcAft>
              <a:defRPr/>
            </a:pPr>
            <a:r>
              <a:rPr lang="ru-RU" sz="2000" dirty="0">
                <a:solidFill>
                  <a:srgbClr val="333333"/>
                </a:solidFill>
                <a:latin typeface="Gramatika Light" panose="00000400000000000000" pitchFamily="50" charset="0"/>
              </a:rPr>
              <a:t>Предусмотренное настоящей частью изменение осуществляется с соблюдением положений частей 1.3 - 1.6 статьи 95 настоящего Федерального закона на основании решения </a:t>
            </a:r>
            <a:r>
              <a:rPr lang="ru-RU" sz="2000" dirty="0" smtClean="0">
                <a:solidFill>
                  <a:srgbClr val="333333"/>
                </a:solidFill>
                <a:latin typeface="Gramatika Light" panose="00000400000000000000" pitchFamily="50" charset="0"/>
              </a:rPr>
              <a:t>Правительства </a:t>
            </a:r>
            <a:r>
              <a:rPr lang="ru-RU" sz="2000" dirty="0">
                <a:solidFill>
                  <a:srgbClr val="333333"/>
                </a:solidFill>
                <a:latin typeface="Gramatika Light" panose="00000400000000000000" pitchFamily="50" charset="0"/>
              </a:rPr>
              <a:t>РФ, высшего исполнительного органа государственной власти субъекта РФ, местной администрации при осуществлении закупки для федеральных нужд, нужд субъекта Российской Федерации, муниципальных нужд соответственно.»</a:t>
            </a:r>
          </a:p>
        </p:txBody>
      </p:sp>
      <p:pic>
        <p:nvPicPr>
          <p:cNvPr id="35" name="Рисунок 34">
            <a:extLst>
              <a:ext uri="{FF2B5EF4-FFF2-40B4-BE49-F238E27FC236}">
                <a16:creationId xmlns="" xmlns:a16="http://schemas.microsoft.com/office/drawing/2014/main" id="{DE42AB42-07DE-069A-6013-B49D21AC140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540511" y="9616279"/>
            <a:ext cx="484818" cy="484818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="" xmlns:a16="http://schemas.microsoft.com/office/drawing/2014/main" id="{BE6D3C6D-DC71-6EB1-C302-9F9332FD32AA}"/>
              </a:ext>
            </a:extLst>
          </p:cNvPr>
          <p:cNvSpPr txBox="1"/>
          <p:nvPr/>
        </p:nvSpPr>
        <p:spPr>
          <a:xfrm>
            <a:off x="16085782" y="5375603"/>
            <a:ext cx="6823022" cy="677108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hangingPunct="1">
              <a:spcAft>
                <a:spcPts val="4800"/>
              </a:spcAft>
              <a:defRPr/>
            </a:pPr>
            <a:r>
              <a:rPr lang="ru-RU" sz="2000" dirty="0">
                <a:solidFill>
                  <a:srgbClr val="333333"/>
                </a:solidFill>
                <a:latin typeface="Gramatika Light" panose="00000400000000000000" pitchFamily="50" charset="0"/>
              </a:rPr>
              <a:t>Постановление Правительства Нижегородской области от 19.07.2022 </a:t>
            </a:r>
            <a:r>
              <a:rPr lang="en-US" sz="2000" dirty="0">
                <a:solidFill>
                  <a:srgbClr val="333333"/>
                </a:solidFill>
                <a:latin typeface="Gramatika Light" panose="00000400000000000000" pitchFamily="50" charset="0"/>
              </a:rPr>
              <a:t>N 560 «</a:t>
            </a:r>
            <a:r>
              <a:rPr lang="ru-RU" sz="2000" dirty="0">
                <a:solidFill>
                  <a:srgbClr val="333333"/>
                </a:solidFill>
                <a:latin typeface="Gramatika Light" panose="00000400000000000000" pitchFamily="50" charset="0"/>
              </a:rPr>
              <a:t>Об изменении существенных условий государственного контракта (контракта) на закупку товаров, работ, услуг, заключенного до 1 января 2024 г., если при исполнении такого контракта возникли независящие от сторон контракта обстоятельства, влекущие невозможность его исполнения»</a:t>
            </a:r>
          </a:p>
          <a:p>
            <a:pPr hangingPunct="1">
              <a:spcAft>
                <a:spcPts val="4800"/>
              </a:spcAft>
              <a:defRPr/>
            </a:pPr>
            <a:r>
              <a:rPr lang="ru-RU" sz="2000" dirty="0">
                <a:solidFill>
                  <a:srgbClr val="333333"/>
                </a:solidFill>
                <a:latin typeface="Gramatika Light" panose="00000400000000000000" pitchFamily="50" charset="0"/>
              </a:rPr>
              <a:t>Постановление Правительства Нижегородской области от 10.10.2022 № 808 «О внесении изменений в постановление Правительства Нижегородской области от 19.07.2022 </a:t>
            </a:r>
            <a:r>
              <a:rPr lang="en-US" sz="2000" dirty="0">
                <a:solidFill>
                  <a:srgbClr val="333333"/>
                </a:solidFill>
                <a:latin typeface="Gramatika Light" panose="00000400000000000000" pitchFamily="50" charset="0"/>
              </a:rPr>
              <a:t>N 560» (</a:t>
            </a:r>
            <a:r>
              <a:rPr lang="ru-RU" sz="2000" dirty="0">
                <a:solidFill>
                  <a:srgbClr val="333333"/>
                </a:solidFill>
                <a:latin typeface="Gramatika Light" panose="00000400000000000000" pitchFamily="50" charset="0"/>
              </a:rPr>
              <a:t>введена процедура обжалования действий заказчика)</a:t>
            </a:r>
          </a:p>
          <a:p>
            <a:pPr hangingPunct="1">
              <a:spcAft>
                <a:spcPts val="4800"/>
              </a:spcAft>
              <a:defRPr/>
            </a:pPr>
            <a:r>
              <a:rPr lang="ru-RU" sz="2000" dirty="0">
                <a:solidFill>
                  <a:srgbClr val="333333"/>
                </a:solidFill>
                <a:latin typeface="Gramatika Light" panose="00000400000000000000" pitchFamily="50" charset="0"/>
              </a:rPr>
              <a:t>Постановление Правительства Нижегородской области от 07.12.2022 № 1034 «О внесении изменений в постановление Правительства Нижегородской области от 19.07.2022 </a:t>
            </a:r>
            <a:r>
              <a:rPr lang="en-US" sz="2000" dirty="0">
                <a:solidFill>
                  <a:srgbClr val="333333"/>
                </a:solidFill>
                <a:latin typeface="Gramatika Light" panose="00000400000000000000" pitchFamily="50" charset="0"/>
              </a:rPr>
              <a:t>N 560» (</a:t>
            </a:r>
            <a:r>
              <a:rPr lang="ru-RU" sz="2000" dirty="0">
                <a:solidFill>
                  <a:srgbClr val="333333"/>
                </a:solidFill>
                <a:latin typeface="Gramatika Light" panose="00000400000000000000" pitchFamily="50" charset="0"/>
              </a:rPr>
              <a:t>продление действия нормы в 2023 году)</a:t>
            </a:r>
          </a:p>
        </p:txBody>
      </p:sp>
      <p:pic>
        <p:nvPicPr>
          <p:cNvPr id="46" name="Рисунок 45">
            <a:extLst>
              <a:ext uri="{FF2B5EF4-FFF2-40B4-BE49-F238E27FC236}">
                <a16:creationId xmlns="" xmlns:a16="http://schemas.microsoft.com/office/drawing/2014/main" id="{09A30ECC-93EB-21B7-8698-85C28857826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5371860" y="5375603"/>
            <a:ext cx="484818" cy="484818"/>
          </a:xfrm>
          <a:prstGeom prst="rect">
            <a:avLst/>
          </a:prstGeom>
        </p:spPr>
      </p:pic>
      <p:pic>
        <p:nvPicPr>
          <p:cNvPr id="51" name="Рисунок 50">
            <a:extLst>
              <a:ext uri="{FF2B5EF4-FFF2-40B4-BE49-F238E27FC236}">
                <a16:creationId xmlns="" xmlns:a16="http://schemas.microsoft.com/office/drawing/2014/main" id="{03AAD039-9D49-3E1F-E122-C852E35B67B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5348847" y="8761145"/>
            <a:ext cx="484818" cy="454534"/>
          </a:xfrm>
          <a:prstGeom prst="rect">
            <a:avLst/>
          </a:prstGeom>
        </p:spPr>
      </p:pic>
      <p:pic>
        <p:nvPicPr>
          <p:cNvPr id="53" name="Рисунок 52">
            <a:extLst>
              <a:ext uri="{FF2B5EF4-FFF2-40B4-BE49-F238E27FC236}">
                <a16:creationId xmlns="" xmlns:a16="http://schemas.microsoft.com/office/drawing/2014/main" id="{C5E3F416-3D2C-BE7C-4035-2DC78CFCEFA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5371860" y="11229194"/>
            <a:ext cx="484818" cy="484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5007324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Прямоугольник 130">
            <a:extLst>
              <a:ext uri="{FF2B5EF4-FFF2-40B4-BE49-F238E27FC236}">
                <a16:creationId xmlns="" xmlns:a16="http://schemas.microsoft.com/office/drawing/2014/main" id="{5FC11D8E-9198-6ED6-B59A-E0993A0218DC}"/>
              </a:ext>
            </a:extLst>
          </p:cNvPr>
          <p:cNvSpPr/>
          <p:nvPr/>
        </p:nvSpPr>
        <p:spPr>
          <a:xfrm>
            <a:off x="0" y="-1"/>
            <a:ext cx="24384000" cy="2783206"/>
          </a:xfrm>
          <a:prstGeom prst="rect">
            <a:avLst/>
          </a:prstGeom>
          <a:solidFill>
            <a:srgbClr val="B9D9EB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366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"/>
              <a:cs typeface="Helvetica"/>
            </a:endParaRPr>
          </a:p>
        </p:txBody>
      </p:sp>
      <p:pic>
        <p:nvPicPr>
          <p:cNvPr id="132" name="Изображение" descr="Изображение">
            <a:extLst>
              <a:ext uri="{FF2B5EF4-FFF2-40B4-BE49-F238E27FC236}">
                <a16:creationId xmlns="" xmlns:a16="http://schemas.microsoft.com/office/drawing/2014/main" id="{72B587A9-9C1D-6E50-7D4A-A376DF6CCEC3}"/>
              </a:ext>
            </a:extLst>
          </p:cNvPr>
          <p:cNvPicPr>
            <a:picLocks/>
          </p:cNvPicPr>
          <p:nvPr/>
        </p:nvPicPr>
        <p:blipFill rotWithShape="1">
          <a:blip r:embed="rId3" cstate="hqprint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600650" y="614"/>
            <a:ext cx="3783352" cy="2781980"/>
          </a:xfrm>
          <a:prstGeom prst="rect">
            <a:avLst/>
          </a:prstGeom>
        </p:spPr>
      </p:pic>
      <p:pic>
        <p:nvPicPr>
          <p:cNvPr id="133" name="Рисунок 132">
            <a:extLst>
              <a:ext uri="{FF2B5EF4-FFF2-40B4-BE49-F238E27FC236}">
                <a16:creationId xmlns="" xmlns:a16="http://schemas.microsoft.com/office/drawing/2014/main" id="{0CF1A0B1-8149-35CB-0C4E-66ACE4F167F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70306"/>
          <a:stretch/>
        </p:blipFill>
        <p:spPr>
          <a:xfrm>
            <a:off x="21890142" y="565941"/>
            <a:ext cx="1319108" cy="1651326"/>
          </a:xfrm>
          <a:prstGeom prst="rect">
            <a:avLst/>
          </a:prstGeom>
        </p:spPr>
      </p:pic>
      <p:sp>
        <p:nvSpPr>
          <p:cNvPr id="134" name="Текст 4">
            <a:extLst>
              <a:ext uri="{FF2B5EF4-FFF2-40B4-BE49-F238E27FC236}">
                <a16:creationId xmlns="" xmlns:a16="http://schemas.microsoft.com/office/drawing/2014/main" id="{61A2CD8E-6803-30A2-53BF-ACD9208593EA}"/>
              </a:ext>
            </a:extLst>
          </p:cNvPr>
          <p:cNvSpPr txBox="1">
            <a:spLocks/>
          </p:cNvSpPr>
          <p:nvPr/>
        </p:nvSpPr>
        <p:spPr>
          <a:xfrm>
            <a:off x="1174750" y="903606"/>
            <a:ext cx="19170650" cy="1879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18288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6600" kern="1200" baseline="0">
                <a:solidFill>
                  <a:srgbClr val="333333"/>
                </a:solidFill>
                <a:latin typeface="Gramatika Bold" pitchFamily="2" charset="0"/>
                <a:ea typeface="+mn-ea"/>
                <a:cs typeface="+mn-cs"/>
              </a:defRPr>
            </a:lvl1pPr>
            <a:lvl2pPr marL="13716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2860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2004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1148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sz="4800" dirty="0"/>
              <a:t>СУБЪЕКТ, ПРЕДМЕТ И УСЛОВИЯ </a:t>
            </a:r>
            <a:br>
              <a:rPr lang="ru-RU" sz="4800" dirty="0"/>
            </a:br>
            <a:r>
              <a:rPr lang="ru-RU" sz="4800" dirty="0"/>
              <a:t>ПРАВОВОГО РЕГУЛИРОВАНИЯ</a:t>
            </a:r>
          </a:p>
        </p:txBody>
      </p:sp>
      <p:sp>
        <p:nvSpPr>
          <p:cNvPr id="2" name="Прямоугольник: скругленные углы 42">
            <a:extLst>
              <a:ext uri="{FF2B5EF4-FFF2-40B4-BE49-F238E27FC236}">
                <a16:creationId xmlns="" xmlns:a16="http://schemas.microsoft.com/office/drawing/2014/main" id="{CC5994A6-9ECF-78B6-D5F1-9DFFA0FBA406}"/>
              </a:ext>
            </a:extLst>
          </p:cNvPr>
          <p:cNvSpPr/>
          <p:nvPr/>
        </p:nvSpPr>
        <p:spPr>
          <a:xfrm>
            <a:off x="1174748" y="3689350"/>
            <a:ext cx="10853965" cy="8821738"/>
          </a:xfrm>
          <a:prstGeom prst="roundRect">
            <a:avLst>
              <a:gd name="adj" fmla="val 3531"/>
            </a:avLst>
          </a:prstGeom>
          <a:solidFill>
            <a:schemeClr val="bg1"/>
          </a:solidFill>
          <a:ln>
            <a:noFill/>
          </a:ln>
          <a:effectLst>
            <a:outerShdw blurRad="241300" dist="25400" sx="102000" sy="102000" algn="ctr" rotWithShape="0">
              <a:schemeClr val="bg1">
                <a:lumMod val="65000"/>
                <a:alpha val="2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hangingPunct="1">
              <a:defRPr/>
            </a:pPr>
            <a:endParaRPr lang="ru-RU" sz="2200" kern="1200" dirty="0">
              <a:solidFill>
                <a:prstClr val="white"/>
              </a:solidFill>
              <a:latin typeface="Gilroy" panose="00000500000000000000" pitchFamily="50" charset="-52"/>
            </a:endParaRPr>
          </a:p>
        </p:txBody>
      </p:sp>
      <p:sp>
        <p:nvSpPr>
          <p:cNvPr id="5" name="Прямоугольник: скругленные углы 42">
            <a:extLst>
              <a:ext uri="{FF2B5EF4-FFF2-40B4-BE49-F238E27FC236}">
                <a16:creationId xmlns="" xmlns:a16="http://schemas.microsoft.com/office/drawing/2014/main" id="{F87A3CBE-DF95-D744-F47A-9A891393D332}"/>
              </a:ext>
            </a:extLst>
          </p:cNvPr>
          <p:cNvSpPr/>
          <p:nvPr/>
        </p:nvSpPr>
        <p:spPr>
          <a:xfrm>
            <a:off x="1174747" y="6996864"/>
            <a:ext cx="10853965" cy="5895490"/>
          </a:xfrm>
          <a:prstGeom prst="roundRect">
            <a:avLst>
              <a:gd name="adj" fmla="val 3531"/>
            </a:avLst>
          </a:prstGeom>
          <a:solidFill>
            <a:schemeClr val="bg1"/>
          </a:solidFill>
          <a:ln>
            <a:noFill/>
          </a:ln>
          <a:effectLst>
            <a:outerShdw blurRad="241300" dist="25400" sx="102000" sy="102000" algn="ctr" rotWithShape="0">
              <a:schemeClr val="bg1">
                <a:lumMod val="65000"/>
                <a:alpha val="2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hangingPunct="1">
              <a:defRPr/>
            </a:pPr>
            <a:endParaRPr lang="ru-RU" sz="2200" kern="1200" dirty="0">
              <a:solidFill>
                <a:prstClr val="white"/>
              </a:solidFill>
              <a:latin typeface="Gilroy" panose="00000500000000000000" pitchFamily="50" charset="-52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="" xmlns:a16="http://schemas.microsoft.com/office/drawing/2014/main" id="{EF2C0980-A574-7F17-DE50-E4C919CCECE5}"/>
              </a:ext>
            </a:extLst>
          </p:cNvPr>
          <p:cNvSpPr txBox="1"/>
          <p:nvPr/>
        </p:nvSpPr>
        <p:spPr>
          <a:xfrm>
            <a:off x="2634564" y="4115284"/>
            <a:ext cx="9081943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hangingPunct="1">
              <a:defRPr/>
            </a:pPr>
            <a:r>
              <a:rPr lang="ru-RU" sz="2400" dirty="0">
                <a:solidFill>
                  <a:srgbClr val="333333"/>
                </a:solidFill>
                <a:latin typeface="Gramatika Medium" panose="00000600000000000000" pitchFamily="50" charset="0"/>
              </a:rPr>
              <a:t>Постановление Правительства НО от 19.07.2022 </a:t>
            </a:r>
            <a:r>
              <a:rPr lang="ru-RU" sz="2400" dirty="0" smtClean="0">
                <a:solidFill>
                  <a:srgbClr val="333333"/>
                </a:solidFill>
                <a:latin typeface="Gramatika Medium" panose="00000600000000000000" pitchFamily="50" charset="0"/>
              </a:rPr>
              <a:t>№560</a:t>
            </a:r>
            <a:r>
              <a:rPr lang="en-US" sz="2400" dirty="0" smtClean="0">
                <a:solidFill>
                  <a:srgbClr val="333333"/>
                </a:solidFill>
                <a:latin typeface="Gramatika Medium" panose="00000600000000000000" pitchFamily="50" charset="0"/>
              </a:rPr>
              <a:t> </a:t>
            </a:r>
            <a:r>
              <a:rPr lang="ru-RU" sz="2400" dirty="0" smtClean="0">
                <a:solidFill>
                  <a:srgbClr val="333333"/>
                </a:solidFill>
                <a:latin typeface="Gramatika Medium" panose="00000600000000000000" pitchFamily="50" charset="0"/>
              </a:rPr>
              <a:t>подлежит </a:t>
            </a:r>
            <a:r>
              <a:rPr lang="ru-RU" sz="2400" dirty="0">
                <a:solidFill>
                  <a:srgbClr val="333333"/>
                </a:solidFill>
                <a:latin typeface="Gramatika Medium" panose="00000600000000000000" pitchFamily="50" charset="0"/>
              </a:rPr>
              <a:t>применению (пункт 1</a:t>
            </a:r>
            <a:r>
              <a:rPr lang="ru-RU" sz="2400" dirty="0" smtClean="0">
                <a:solidFill>
                  <a:srgbClr val="333333"/>
                </a:solidFill>
                <a:latin typeface="Gramatika Medium" panose="00000600000000000000" pitchFamily="50" charset="0"/>
              </a:rPr>
              <a:t>)</a:t>
            </a:r>
            <a:r>
              <a:rPr lang="ru-RU" sz="2400" dirty="0">
                <a:solidFill>
                  <a:srgbClr val="333333"/>
                </a:solidFill>
                <a:latin typeface="Gramatika Medium" panose="00000600000000000000" pitchFamily="50" charset="0"/>
              </a:rPr>
              <a:t>: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="" xmlns:a16="http://schemas.microsoft.com/office/drawing/2014/main" id="{64BF5DF3-EE75-B879-8251-304DC5BD11D4}"/>
              </a:ext>
            </a:extLst>
          </p:cNvPr>
          <p:cNvSpPr txBox="1"/>
          <p:nvPr/>
        </p:nvSpPr>
        <p:spPr>
          <a:xfrm>
            <a:off x="2634563" y="5040663"/>
            <a:ext cx="9081944" cy="15388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70900" indent="-270900" hangingPunct="1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ru-RU" sz="2000" dirty="0">
                <a:solidFill>
                  <a:srgbClr val="333333"/>
                </a:solidFill>
                <a:latin typeface="Gramatika Light" panose="00000400000000000000" pitchFamily="50" charset="0"/>
              </a:rPr>
              <a:t>органами исполнительной власти Нижегородской области</a:t>
            </a:r>
          </a:p>
          <a:p>
            <a:pPr marL="270900" indent="-270900" hangingPunct="1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ru-RU" sz="2000" dirty="0">
                <a:solidFill>
                  <a:srgbClr val="333333"/>
                </a:solidFill>
                <a:latin typeface="Gramatika Light" panose="00000400000000000000" pitchFamily="50" charset="0"/>
              </a:rPr>
              <a:t>государственными казенными, бюджетными и автономными учреждениями Нижегородской области</a:t>
            </a:r>
          </a:p>
          <a:p>
            <a:pPr marL="270900" indent="-270900" hangingPunct="1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ru-RU" sz="2000" dirty="0">
                <a:solidFill>
                  <a:srgbClr val="333333"/>
                </a:solidFill>
                <a:latin typeface="Gramatika Light" panose="00000400000000000000" pitchFamily="50" charset="0"/>
              </a:rPr>
              <a:t>унитарными предприятиями Нижегородской области</a:t>
            </a:r>
          </a:p>
        </p:txBody>
      </p:sp>
      <p:pic>
        <p:nvPicPr>
          <p:cNvPr id="33" name="Рисунок 32">
            <a:extLst>
              <a:ext uri="{FF2B5EF4-FFF2-40B4-BE49-F238E27FC236}">
                <a16:creationId xmlns="" xmlns:a16="http://schemas.microsoft.com/office/drawing/2014/main" id="{488B54AC-2B3D-F187-9DBA-6C2D8B3163F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570559" y="4070616"/>
            <a:ext cx="828000" cy="828000"/>
          </a:xfrm>
          <a:prstGeom prst="rect">
            <a:avLst/>
          </a:prstGeom>
        </p:spPr>
      </p:pic>
      <p:sp>
        <p:nvSpPr>
          <p:cNvPr id="36" name="Прямоугольник: скругленные углы 42">
            <a:extLst>
              <a:ext uri="{FF2B5EF4-FFF2-40B4-BE49-F238E27FC236}">
                <a16:creationId xmlns="" xmlns:a16="http://schemas.microsoft.com/office/drawing/2014/main" id="{4B35E16F-0C33-8EDF-A390-699DE17995E0}"/>
              </a:ext>
            </a:extLst>
          </p:cNvPr>
          <p:cNvSpPr/>
          <p:nvPr/>
        </p:nvSpPr>
        <p:spPr>
          <a:xfrm>
            <a:off x="12355285" y="3689350"/>
            <a:ext cx="10853965" cy="8821738"/>
          </a:xfrm>
          <a:prstGeom prst="roundRect">
            <a:avLst>
              <a:gd name="adj" fmla="val 3531"/>
            </a:avLst>
          </a:prstGeom>
          <a:solidFill>
            <a:schemeClr val="bg1"/>
          </a:solidFill>
          <a:ln>
            <a:noFill/>
          </a:ln>
          <a:effectLst>
            <a:outerShdw blurRad="241300" dist="25400" sx="102000" sy="102000" algn="ctr" rotWithShape="0">
              <a:schemeClr val="bg1">
                <a:lumMod val="65000"/>
                <a:alpha val="2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hangingPunct="1">
              <a:defRPr/>
            </a:pPr>
            <a:endParaRPr lang="ru-RU" sz="2200" kern="1200" dirty="0">
              <a:solidFill>
                <a:prstClr val="white"/>
              </a:solidFill>
              <a:latin typeface="Gilroy" panose="00000500000000000000" pitchFamily="50" charset="-52"/>
            </a:endParaRPr>
          </a:p>
        </p:txBody>
      </p:sp>
      <p:sp>
        <p:nvSpPr>
          <p:cNvPr id="38" name="Прямоугольник: скругленные углы 42">
            <a:extLst>
              <a:ext uri="{FF2B5EF4-FFF2-40B4-BE49-F238E27FC236}">
                <a16:creationId xmlns="" xmlns:a16="http://schemas.microsoft.com/office/drawing/2014/main" id="{81B9F3BA-24C6-D5F6-027C-56F54E4EAA0E}"/>
              </a:ext>
            </a:extLst>
          </p:cNvPr>
          <p:cNvSpPr/>
          <p:nvPr/>
        </p:nvSpPr>
        <p:spPr>
          <a:xfrm>
            <a:off x="12355284" y="6996864"/>
            <a:ext cx="10853965" cy="5895490"/>
          </a:xfrm>
          <a:prstGeom prst="roundRect">
            <a:avLst>
              <a:gd name="adj" fmla="val 3531"/>
            </a:avLst>
          </a:prstGeom>
          <a:solidFill>
            <a:schemeClr val="bg1"/>
          </a:solidFill>
          <a:ln>
            <a:noFill/>
          </a:ln>
          <a:effectLst>
            <a:outerShdw blurRad="241300" dist="25400" sx="102000" sy="102000" algn="ctr" rotWithShape="0">
              <a:schemeClr val="bg1">
                <a:lumMod val="65000"/>
                <a:alpha val="2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hangingPunct="1">
              <a:defRPr/>
            </a:pPr>
            <a:endParaRPr lang="ru-RU" sz="2200" kern="1200" dirty="0">
              <a:solidFill>
                <a:prstClr val="white"/>
              </a:solidFill>
              <a:latin typeface="Gilroy" panose="00000500000000000000" pitchFamily="50" charset="-52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="" xmlns:a16="http://schemas.microsoft.com/office/drawing/2014/main" id="{4AF9553B-7FA2-0864-2E6B-0671C17D0BE7}"/>
              </a:ext>
            </a:extLst>
          </p:cNvPr>
          <p:cNvSpPr txBox="1"/>
          <p:nvPr/>
        </p:nvSpPr>
        <p:spPr>
          <a:xfrm>
            <a:off x="13815101" y="4299950"/>
            <a:ext cx="9081943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hangingPunct="1">
              <a:defRPr/>
            </a:pPr>
            <a:r>
              <a:rPr lang="ru-RU" sz="2400" dirty="0">
                <a:solidFill>
                  <a:srgbClr val="333333"/>
                </a:solidFill>
                <a:latin typeface="Gramatika Medium" panose="00000600000000000000" pitchFamily="50" charset="0"/>
              </a:rPr>
              <a:t>ОМСУ Рекомендовано 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="" xmlns:a16="http://schemas.microsoft.com/office/drawing/2014/main" id="{C68AE347-1A87-7D23-3350-CB82329EE807}"/>
              </a:ext>
            </a:extLst>
          </p:cNvPr>
          <p:cNvSpPr txBox="1"/>
          <p:nvPr/>
        </p:nvSpPr>
        <p:spPr>
          <a:xfrm>
            <a:off x="13815099" y="5040663"/>
            <a:ext cx="9394149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 hangingPunct="1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ru-RU" sz="2000" dirty="0">
                <a:solidFill>
                  <a:srgbClr val="333333"/>
                </a:solidFill>
                <a:latin typeface="Gramatika Light" panose="00000400000000000000" pitchFamily="50" charset="0"/>
              </a:rPr>
              <a:t>принять меры, обеспечивающие возможность изменения существенных условий муниципальных контрактов (контрактов) </a:t>
            </a:r>
            <a:br>
              <a:rPr lang="ru-RU" sz="2000" dirty="0">
                <a:solidFill>
                  <a:srgbClr val="333333"/>
                </a:solidFill>
                <a:latin typeface="Gramatika Light" panose="00000400000000000000" pitchFamily="50" charset="0"/>
              </a:rPr>
            </a:br>
            <a:r>
              <a:rPr lang="ru-RU" sz="2000" dirty="0">
                <a:solidFill>
                  <a:srgbClr val="333333"/>
                </a:solidFill>
                <a:latin typeface="Gramatika Light" panose="00000400000000000000" pitchFamily="50" charset="0"/>
              </a:rPr>
              <a:t>на закупку товаров, работ, услуг для обеспечения </a:t>
            </a:r>
            <a:br>
              <a:rPr lang="ru-RU" sz="2000" dirty="0">
                <a:solidFill>
                  <a:srgbClr val="333333"/>
                </a:solidFill>
                <a:latin typeface="Gramatika Light" panose="00000400000000000000" pitchFamily="50" charset="0"/>
              </a:rPr>
            </a:br>
            <a:r>
              <a:rPr lang="ru-RU" sz="2000" dirty="0">
                <a:solidFill>
                  <a:srgbClr val="333333"/>
                </a:solidFill>
                <a:latin typeface="Gramatika Light" panose="00000400000000000000" pitchFamily="50" charset="0"/>
              </a:rPr>
              <a:t>муниципальных нужд (пункт 3)</a:t>
            </a:r>
          </a:p>
        </p:txBody>
      </p:sp>
      <p:pic>
        <p:nvPicPr>
          <p:cNvPr id="30" name="Рисунок 29">
            <a:extLst>
              <a:ext uri="{FF2B5EF4-FFF2-40B4-BE49-F238E27FC236}">
                <a16:creationId xmlns="" xmlns:a16="http://schemas.microsoft.com/office/drawing/2014/main" id="{45C6AB9D-17DB-EEDA-BDF6-FA04414B1F7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2751096" y="4070616"/>
            <a:ext cx="828000" cy="828000"/>
          </a:xfrm>
          <a:prstGeom prst="rect">
            <a:avLst/>
          </a:prstGeom>
        </p:spPr>
      </p:pic>
      <p:sp>
        <p:nvSpPr>
          <p:cNvPr id="45" name="TextBox 44">
            <a:extLst>
              <a:ext uri="{FF2B5EF4-FFF2-40B4-BE49-F238E27FC236}">
                <a16:creationId xmlns="" xmlns:a16="http://schemas.microsoft.com/office/drawing/2014/main" id="{C136E108-1B49-ED18-E33A-4EA09E899113}"/>
              </a:ext>
            </a:extLst>
          </p:cNvPr>
          <p:cNvSpPr txBox="1"/>
          <p:nvPr/>
        </p:nvSpPr>
        <p:spPr>
          <a:xfrm>
            <a:off x="2634564" y="7607464"/>
            <a:ext cx="9081943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hangingPunct="1">
              <a:defRPr/>
            </a:pPr>
            <a:r>
              <a:rPr lang="ru-RU" sz="2400" dirty="0">
                <a:solidFill>
                  <a:srgbClr val="333333"/>
                </a:solidFill>
                <a:latin typeface="Gramatika Medium" panose="00000600000000000000" pitchFamily="50" charset="0"/>
              </a:rPr>
              <a:t>Предмет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="" xmlns:a16="http://schemas.microsoft.com/office/drawing/2014/main" id="{BE282195-EB9B-6A0F-581A-FF540222FD15}"/>
              </a:ext>
            </a:extLst>
          </p:cNvPr>
          <p:cNvSpPr txBox="1"/>
          <p:nvPr/>
        </p:nvSpPr>
        <p:spPr>
          <a:xfrm>
            <a:off x="13815101" y="7607464"/>
            <a:ext cx="9081943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hangingPunct="1">
              <a:defRPr/>
            </a:pPr>
            <a:r>
              <a:rPr lang="ru-RU" sz="2400" dirty="0">
                <a:solidFill>
                  <a:srgbClr val="333333"/>
                </a:solidFill>
                <a:latin typeface="Gramatika Medium" panose="00000600000000000000" pitchFamily="50" charset="0"/>
              </a:rPr>
              <a:t>Условия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="" xmlns:a16="http://schemas.microsoft.com/office/drawing/2014/main" id="{C01B532E-59D4-A351-EE7C-E2B647C2174F}"/>
              </a:ext>
            </a:extLst>
          </p:cNvPr>
          <p:cNvSpPr txBox="1"/>
          <p:nvPr/>
        </p:nvSpPr>
        <p:spPr>
          <a:xfrm>
            <a:off x="2634563" y="8380834"/>
            <a:ext cx="908194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hangingPunct="1">
              <a:spcAft>
                <a:spcPts val="1200"/>
              </a:spcAft>
              <a:defRPr/>
            </a:pPr>
            <a:r>
              <a:rPr lang="ru-RU" sz="2000" dirty="0">
                <a:solidFill>
                  <a:srgbClr val="333333"/>
                </a:solidFill>
                <a:latin typeface="Gramatika Medium" pitchFamily="2" charset="0"/>
              </a:rPr>
              <a:t>Предусмотрено право пересматривать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="" xmlns:a16="http://schemas.microsoft.com/office/drawing/2014/main" id="{A876F6DD-0697-614B-0067-9D36BED327A6}"/>
              </a:ext>
            </a:extLst>
          </p:cNvPr>
          <p:cNvSpPr txBox="1"/>
          <p:nvPr/>
        </p:nvSpPr>
        <p:spPr>
          <a:xfrm>
            <a:off x="13815100" y="8380834"/>
            <a:ext cx="9081944" cy="36933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70900" indent="-270900" hangingPunct="1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ru-RU" sz="2000" dirty="0">
                <a:solidFill>
                  <a:srgbClr val="333333"/>
                </a:solidFill>
                <a:latin typeface="Gramatika Light" panose="00000400000000000000" pitchFamily="50" charset="0"/>
              </a:rPr>
              <a:t>контракт заключен </a:t>
            </a:r>
            <a:r>
              <a:rPr lang="ru-RU" sz="2000" dirty="0">
                <a:solidFill>
                  <a:srgbClr val="333333"/>
                </a:solidFill>
                <a:latin typeface="Gramatika Medium" pitchFamily="2" charset="0"/>
              </a:rPr>
              <a:t>до 01.01.2024 </a:t>
            </a:r>
            <a:r>
              <a:rPr lang="ru-RU" sz="2000" dirty="0">
                <a:solidFill>
                  <a:srgbClr val="333333"/>
                </a:solidFill>
                <a:latin typeface="Gramatika Light" panose="00000400000000000000" pitchFamily="50" charset="0"/>
              </a:rPr>
              <a:t>(изменения от 07.12.2022)</a:t>
            </a:r>
          </a:p>
          <a:p>
            <a:pPr marL="270900" indent="-270900" hangingPunct="1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ru-RU" sz="2000" dirty="0">
                <a:solidFill>
                  <a:srgbClr val="333333"/>
                </a:solidFill>
                <a:latin typeface="Gramatika Light" panose="00000400000000000000" pitchFamily="50" charset="0"/>
              </a:rPr>
              <a:t>наличие соглашения сторон</a:t>
            </a:r>
          </a:p>
          <a:p>
            <a:pPr marL="270900" indent="-270900" hangingPunct="1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ru-RU" sz="2000" dirty="0">
                <a:solidFill>
                  <a:srgbClr val="333333"/>
                </a:solidFill>
                <a:latin typeface="Gramatika Light" panose="00000400000000000000" pitchFamily="50" charset="0"/>
              </a:rPr>
              <a:t>при исполнении контракта возникли независящие от сторон контракта обстоятельства, влекущие невозможность его исполнения </a:t>
            </a:r>
          </a:p>
          <a:p>
            <a:pPr marL="270900" indent="-270900" hangingPunct="1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ru-RU" sz="2000" dirty="0">
                <a:solidFill>
                  <a:srgbClr val="333333"/>
                </a:solidFill>
                <a:latin typeface="Gramatika Light" panose="00000400000000000000" pitchFamily="50" charset="0"/>
              </a:rPr>
              <a:t>наличие решения, принятого высшим исполнительным органом государственной власти субъекта РФ, местной администрации</a:t>
            </a:r>
          </a:p>
          <a:p>
            <a:pPr marL="270900" indent="-270900" hangingPunct="1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ru-RU" sz="2000" dirty="0">
                <a:solidFill>
                  <a:srgbClr val="333333"/>
                </a:solidFill>
                <a:latin typeface="Gramatika Light" panose="00000400000000000000" pitchFamily="50" charset="0"/>
              </a:rPr>
              <a:t>соблюдение ряда установленных условий (п.  1.3 - 1.6 статьи 95 Закона № 44-ФЗ), в том числе предоставление исполнителем обеспечения исполнения контракта, если изменение существенных условий влечет возникновение новых обязательств, не обеспеченных ранее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="" xmlns:a16="http://schemas.microsoft.com/office/drawing/2014/main" id="{5B3D070D-10FD-BB45-1992-95C9C7CBA5B4}"/>
              </a:ext>
            </a:extLst>
          </p:cNvPr>
          <p:cNvSpPr txBox="1"/>
          <p:nvPr/>
        </p:nvSpPr>
        <p:spPr>
          <a:xfrm>
            <a:off x="2634563" y="8838034"/>
            <a:ext cx="9081944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70900" indent="-270900" hangingPunct="1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ru-RU" sz="2000" dirty="0">
                <a:solidFill>
                  <a:srgbClr val="333333"/>
                </a:solidFill>
                <a:latin typeface="Gramatika Medium" pitchFamily="2" charset="0"/>
              </a:rPr>
              <a:t>любые</a:t>
            </a:r>
            <a:r>
              <a:rPr lang="ru-RU" sz="2000" dirty="0">
                <a:solidFill>
                  <a:srgbClr val="333333"/>
                </a:solidFill>
                <a:latin typeface="Gramatika Light" panose="00000400000000000000" pitchFamily="50" charset="0"/>
              </a:rPr>
              <a:t> существенные условия </a:t>
            </a:r>
          </a:p>
          <a:p>
            <a:pPr marL="270900" indent="-270900" hangingPunct="1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ru-RU" sz="2000" dirty="0">
                <a:solidFill>
                  <a:srgbClr val="333333"/>
                </a:solidFill>
                <a:latin typeface="Gramatika Medium" pitchFamily="2" charset="0"/>
              </a:rPr>
              <a:t>по любым </a:t>
            </a:r>
            <a:r>
              <a:rPr lang="ru-RU" sz="2000" dirty="0">
                <a:solidFill>
                  <a:srgbClr val="333333"/>
                </a:solidFill>
                <a:latin typeface="Gramatika Light" panose="00000400000000000000" pitchFamily="50" charset="0"/>
              </a:rPr>
              <a:t>заключенным контрактам (вне зависимости от предмета)</a:t>
            </a:r>
          </a:p>
          <a:p>
            <a:pPr marL="270900" indent="-270900" hangingPunct="1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ru-RU" sz="2000" dirty="0">
                <a:solidFill>
                  <a:srgbClr val="333333"/>
                </a:solidFill>
                <a:latin typeface="Gramatika Medium" pitchFamily="2" charset="0"/>
              </a:rPr>
              <a:t>без ограничений</a:t>
            </a:r>
          </a:p>
        </p:txBody>
      </p:sp>
      <p:pic>
        <p:nvPicPr>
          <p:cNvPr id="56" name="Рисунок 55">
            <a:extLst>
              <a:ext uri="{FF2B5EF4-FFF2-40B4-BE49-F238E27FC236}">
                <a16:creationId xmlns="" xmlns:a16="http://schemas.microsoft.com/office/drawing/2014/main" id="{C768781F-D8D8-D925-BC93-1DE160CA191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2850284" y="7378130"/>
            <a:ext cx="629625" cy="828000"/>
          </a:xfrm>
          <a:prstGeom prst="rect">
            <a:avLst/>
          </a:prstGeom>
        </p:spPr>
      </p:pic>
      <p:pic>
        <p:nvPicPr>
          <p:cNvPr id="58" name="Рисунок 57">
            <a:extLst>
              <a:ext uri="{FF2B5EF4-FFF2-40B4-BE49-F238E27FC236}">
                <a16:creationId xmlns="" xmlns:a16="http://schemas.microsoft.com/office/drawing/2014/main" id="{80B28A44-9D10-0AE5-DC5D-5A9E8C678BCC}"/>
              </a:ext>
            </a:extLst>
          </p:cNvPr>
          <p:cNvPicPr>
            <a:picLocks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622759" y="7378130"/>
            <a:ext cx="723600" cy="82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803292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Прямоугольник 130">
            <a:extLst>
              <a:ext uri="{FF2B5EF4-FFF2-40B4-BE49-F238E27FC236}">
                <a16:creationId xmlns="" xmlns:a16="http://schemas.microsoft.com/office/drawing/2014/main" id="{5FC11D8E-9198-6ED6-B59A-E0993A0218DC}"/>
              </a:ext>
            </a:extLst>
          </p:cNvPr>
          <p:cNvSpPr/>
          <p:nvPr/>
        </p:nvSpPr>
        <p:spPr>
          <a:xfrm>
            <a:off x="0" y="-1"/>
            <a:ext cx="24384000" cy="2783206"/>
          </a:xfrm>
          <a:prstGeom prst="rect">
            <a:avLst/>
          </a:prstGeom>
          <a:solidFill>
            <a:srgbClr val="B9D9EB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366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"/>
              <a:cs typeface="Helvetica"/>
            </a:endParaRPr>
          </a:p>
        </p:txBody>
      </p:sp>
      <p:pic>
        <p:nvPicPr>
          <p:cNvPr id="132" name="Изображение" descr="Изображение">
            <a:extLst>
              <a:ext uri="{FF2B5EF4-FFF2-40B4-BE49-F238E27FC236}">
                <a16:creationId xmlns="" xmlns:a16="http://schemas.microsoft.com/office/drawing/2014/main" id="{72B587A9-9C1D-6E50-7D4A-A376DF6CCEC3}"/>
              </a:ext>
            </a:extLst>
          </p:cNvPr>
          <p:cNvPicPr>
            <a:picLocks/>
          </p:cNvPicPr>
          <p:nvPr/>
        </p:nvPicPr>
        <p:blipFill rotWithShape="1">
          <a:blip r:embed="rId3" cstate="hqprint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600650" y="614"/>
            <a:ext cx="3783352" cy="2781980"/>
          </a:xfrm>
          <a:prstGeom prst="rect">
            <a:avLst/>
          </a:prstGeom>
        </p:spPr>
      </p:pic>
      <p:pic>
        <p:nvPicPr>
          <p:cNvPr id="133" name="Рисунок 132">
            <a:extLst>
              <a:ext uri="{FF2B5EF4-FFF2-40B4-BE49-F238E27FC236}">
                <a16:creationId xmlns="" xmlns:a16="http://schemas.microsoft.com/office/drawing/2014/main" id="{0CF1A0B1-8149-35CB-0C4E-66ACE4F167F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70306"/>
          <a:stretch/>
        </p:blipFill>
        <p:spPr>
          <a:xfrm>
            <a:off x="21890142" y="565941"/>
            <a:ext cx="1319108" cy="1651326"/>
          </a:xfrm>
          <a:prstGeom prst="rect">
            <a:avLst/>
          </a:prstGeom>
        </p:spPr>
      </p:pic>
      <p:sp>
        <p:nvSpPr>
          <p:cNvPr id="134" name="Текст 4">
            <a:extLst>
              <a:ext uri="{FF2B5EF4-FFF2-40B4-BE49-F238E27FC236}">
                <a16:creationId xmlns="" xmlns:a16="http://schemas.microsoft.com/office/drawing/2014/main" id="{61A2CD8E-6803-30A2-53BF-ACD9208593EA}"/>
              </a:ext>
            </a:extLst>
          </p:cNvPr>
          <p:cNvSpPr txBox="1">
            <a:spLocks/>
          </p:cNvSpPr>
          <p:nvPr/>
        </p:nvSpPr>
        <p:spPr>
          <a:xfrm>
            <a:off x="1174750" y="903606"/>
            <a:ext cx="19170650" cy="1879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18288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6600" kern="1200" baseline="0">
                <a:solidFill>
                  <a:srgbClr val="333333"/>
                </a:solidFill>
                <a:latin typeface="Gramatika Bold" pitchFamily="2" charset="0"/>
                <a:ea typeface="+mn-ea"/>
                <a:cs typeface="+mn-cs"/>
              </a:defRPr>
            </a:lvl1pPr>
            <a:lvl2pPr marL="13716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2860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2004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1148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sz="4800" dirty="0"/>
              <a:t>ИСКЛЮЧЕНИЯ ПО ПРИМЕНЕНИЮ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414698EE-A6C4-2BA5-796E-253671E78BDC}"/>
              </a:ext>
            </a:extLst>
          </p:cNvPr>
          <p:cNvSpPr txBox="1"/>
          <p:nvPr/>
        </p:nvSpPr>
        <p:spPr>
          <a:xfrm>
            <a:off x="2715766" y="7436342"/>
            <a:ext cx="8927634" cy="32316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hangingPunct="1">
              <a:spcAft>
                <a:spcPts val="1200"/>
              </a:spcAft>
              <a:defRPr/>
            </a:pPr>
            <a:r>
              <a:rPr lang="ru-RU" sz="2000" dirty="0">
                <a:solidFill>
                  <a:srgbClr val="333333"/>
                </a:solidFill>
                <a:latin typeface="Gramatika Medium" pitchFamily="2" charset="0"/>
              </a:rPr>
              <a:t>Выполнение работ </a:t>
            </a:r>
          </a:p>
          <a:p>
            <a:pPr marL="270900" indent="-270900" hangingPunct="1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ru-RU" sz="2000" dirty="0">
                <a:solidFill>
                  <a:srgbClr val="333333"/>
                </a:solidFill>
                <a:latin typeface="Gramatika Light" panose="00000400000000000000" pitchFamily="50" charset="0"/>
              </a:rPr>
              <a:t>по строительству</a:t>
            </a:r>
          </a:p>
          <a:p>
            <a:pPr marL="270900" indent="-270900" hangingPunct="1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ru-RU" sz="2000" dirty="0">
                <a:solidFill>
                  <a:srgbClr val="333333"/>
                </a:solidFill>
                <a:latin typeface="Gramatika Light" panose="00000400000000000000" pitchFamily="50" charset="0"/>
              </a:rPr>
              <a:t>реконструкции</a:t>
            </a:r>
          </a:p>
          <a:p>
            <a:pPr marL="270900" indent="-270900" hangingPunct="1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ru-RU" sz="2000" dirty="0">
                <a:solidFill>
                  <a:srgbClr val="333333"/>
                </a:solidFill>
                <a:latin typeface="Gramatika Light" panose="00000400000000000000" pitchFamily="50" charset="0"/>
              </a:rPr>
              <a:t>капитальному ремонту</a:t>
            </a:r>
          </a:p>
          <a:p>
            <a:pPr marL="270900" indent="-270900" hangingPunct="1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ru-RU" sz="2000" dirty="0">
                <a:solidFill>
                  <a:srgbClr val="333333"/>
                </a:solidFill>
                <a:latin typeface="Gramatika Light" panose="00000400000000000000" pitchFamily="50" charset="0"/>
              </a:rPr>
              <a:t>сносу объекта капитального строительства</a:t>
            </a:r>
          </a:p>
          <a:p>
            <a:pPr marL="270900" indent="-270900" hangingPunct="1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ru-RU" sz="2000" dirty="0">
                <a:solidFill>
                  <a:srgbClr val="333333"/>
                </a:solidFill>
                <a:latin typeface="Gramatika Light" panose="00000400000000000000" pitchFamily="50" charset="0"/>
              </a:rPr>
              <a:t>проведение работ по сохранению объектов культурного наследия</a:t>
            </a:r>
            <a:br>
              <a:rPr lang="ru-RU" sz="2000" dirty="0">
                <a:solidFill>
                  <a:srgbClr val="333333"/>
                </a:solidFill>
                <a:latin typeface="Gramatika Light" panose="00000400000000000000" pitchFamily="50" charset="0"/>
              </a:rPr>
            </a:br>
            <a:r>
              <a:rPr lang="ru-RU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Gramatika Light" panose="00000400000000000000" pitchFamily="50" charset="0"/>
              </a:rPr>
              <a:t>(изменение существенных условий которых осуществляется в соответствии с </a:t>
            </a:r>
            <a:r>
              <a:rPr lang="ru-RU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Gramatika Light" panose="00000400000000000000" pitchFamily="50" charset="0"/>
              </a:rPr>
              <a:t>ПП РФ </a:t>
            </a:r>
            <a:r>
              <a:rPr lang="ru-RU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Gramatika Light" panose="00000400000000000000" pitchFamily="50" charset="0"/>
              </a:rPr>
              <a:t>от 16 апреля 2022 г</a:t>
            </a:r>
            <a:r>
              <a:rPr lang="ru-RU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Gramatika Light" panose="00000400000000000000" pitchFamily="50" charset="0"/>
              </a:rPr>
              <a:t>. № 680)* </a:t>
            </a:r>
            <a:endParaRPr lang="ru-RU" sz="2000" dirty="0">
              <a:solidFill>
                <a:schemeClr val="tx1">
                  <a:lumMod val="50000"/>
                  <a:lumOff val="50000"/>
                </a:schemeClr>
              </a:solidFill>
              <a:latin typeface="Gramatika Light" panose="00000400000000000000" pitchFamily="50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83BDF068-E842-ADB6-7CC2-A1F376614520}"/>
              </a:ext>
            </a:extLst>
          </p:cNvPr>
          <p:cNvSpPr txBox="1"/>
          <p:nvPr/>
        </p:nvSpPr>
        <p:spPr>
          <a:xfrm>
            <a:off x="1174750" y="3695885"/>
            <a:ext cx="22034500" cy="2154437"/>
          </a:xfrm>
          <a:prstGeom prst="roundRect">
            <a:avLst>
              <a:gd name="adj" fmla="val 9367"/>
            </a:avLst>
          </a:prstGeom>
          <a:solidFill>
            <a:schemeClr val="bg1"/>
          </a:solidFill>
          <a:ln>
            <a:noFill/>
          </a:ln>
          <a:effectLst>
            <a:outerShdw blurRad="241300" dist="25400" sx="102000" sy="102000" algn="ctr" rotWithShape="0">
              <a:schemeClr val="bg1">
                <a:lumMod val="65000"/>
                <a:alpha val="2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algn="ctr" hangingPunct="1">
              <a:defRPr sz="2200" kern="1200">
                <a:solidFill>
                  <a:prstClr val="white"/>
                </a:solidFill>
                <a:latin typeface="Gilroy" panose="00000500000000000000" pitchFamily="50" charset="-52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/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954FFDA4-8D9D-1682-4C30-601143D989E2}"/>
              </a:ext>
            </a:extLst>
          </p:cNvPr>
          <p:cNvSpPr txBox="1"/>
          <p:nvPr/>
        </p:nvSpPr>
        <p:spPr>
          <a:xfrm>
            <a:off x="3236965" y="4126772"/>
            <a:ext cx="19972285" cy="12926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hangingPunct="1">
              <a:spcAft>
                <a:spcPts val="4800"/>
              </a:spcAft>
              <a:defRPr/>
            </a:pPr>
            <a:r>
              <a:rPr lang="ru-RU" sz="2800" dirty="0">
                <a:solidFill>
                  <a:srgbClr val="333333"/>
                </a:solidFill>
                <a:latin typeface="Gramatika Light" panose="00000400000000000000" pitchFamily="50" charset="0"/>
              </a:rPr>
              <a:t>Действие постановления правительства нижегородской области от 19.07.2022 № 560 </a:t>
            </a:r>
            <a:br>
              <a:rPr lang="ru-RU" sz="2800" dirty="0">
                <a:solidFill>
                  <a:srgbClr val="333333"/>
                </a:solidFill>
                <a:latin typeface="Gramatika Light" panose="00000400000000000000" pitchFamily="50" charset="0"/>
              </a:rPr>
            </a:br>
            <a:r>
              <a:rPr lang="ru-RU" sz="2800" dirty="0">
                <a:solidFill>
                  <a:srgbClr val="333333"/>
                </a:solidFill>
                <a:latin typeface="Gramatika Medium" pitchFamily="2" charset="0"/>
              </a:rPr>
              <a:t>НЕ РАСПРОСТРАНЯЕТСЯ </a:t>
            </a:r>
            <a:r>
              <a:rPr lang="ru-RU" sz="2800" dirty="0">
                <a:solidFill>
                  <a:srgbClr val="333333"/>
                </a:solidFill>
                <a:latin typeface="Gramatika Light" panose="00000400000000000000" pitchFamily="50" charset="0"/>
              </a:rPr>
              <a:t>на государственные контракты, которые заключены в соответствии </a:t>
            </a:r>
            <a:br>
              <a:rPr lang="ru-RU" sz="2800" dirty="0">
                <a:solidFill>
                  <a:srgbClr val="333333"/>
                </a:solidFill>
                <a:latin typeface="Gramatika Light" panose="00000400000000000000" pitchFamily="50" charset="0"/>
              </a:rPr>
            </a:br>
            <a:r>
              <a:rPr lang="ru-RU" sz="2800" dirty="0">
                <a:solidFill>
                  <a:srgbClr val="333333"/>
                </a:solidFill>
                <a:latin typeface="Gramatika Light" panose="00000400000000000000" pitchFamily="50" charset="0"/>
              </a:rPr>
              <a:t>с Федеральным законом от 5 апреля 2013 г. № 44-ФЗ предметом которых являются: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16D3F394-9C50-2890-5C3D-72894A82CCDE}"/>
              </a:ext>
            </a:extLst>
          </p:cNvPr>
          <p:cNvSpPr txBox="1"/>
          <p:nvPr/>
        </p:nvSpPr>
        <p:spPr>
          <a:xfrm>
            <a:off x="13593931" y="7436342"/>
            <a:ext cx="9594360" cy="230832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hangingPunct="1">
              <a:spcAft>
                <a:spcPts val="1200"/>
              </a:spcAft>
              <a:defRPr/>
            </a:pPr>
            <a:r>
              <a:rPr lang="ru-RU" sz="2000" dirty="0">
                <a:solidFill>
                  <a:srgbClr val="333333"/>
                </a:solidFill>
                <a:latin typeface="Gramatika Medium" pitchFamily="2" charset="0"/>
              </a:rPr>
              <a:t>Ремонт и (или) содержание </a:t>
            </a:r>
            <a:r>
              <a:rPr lang="ru-RU" sz="2000" dirty="0">
                <a:solidFill>
                  <a:srgbClr val="333333"/>
                </a:solidFill>
                <a:latin typeface="Gramatika Light" panose="00000400000000000000" pitchFamily="50" charset="0"/>
              </a:rPr>
              <a:t>автомобильных дорог общего пользования, регионального и межмуниципального значения для обеспечения нужд Нижегородской области</a:t>
            </a:r>
          </a:p>
          <a:p>
            <a:pPr hangingPunct="1">
              <a:spcAft>
                <a:spcPts val="1200"/>
              </a:spcAft>
              <a:defRPr/>
            </a:pPr>
            <a:r>
              <a:rPr lang="ru-RU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Gramatika Light" panose="00000400000000000000" pitchFamily="50" charset="0"/>
              </a:rPr>
              <a:t>(изменение существенных условий которых осуществляется в соответствии с порядком, установленным постановлением Правительства Нижегородской области (норма вступает в силу со дня вступления </a:t>
            </a:r>
            <a:br>
              <a:rPr lang="ru-RU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Gramatika Light" panose="00000400000000000000" pitchFamily="50" charset="0"/>
              </a:rPr>
            </a:br>
            <a:r>
              <a:rPr lang="ru-RU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Gramatika Light" panose="00000400000000000000" pitchFamily="50" charset="0"/>
              </a:rPr>
              <a:t>в силу отдельного регионального порядка)</a:t>
            </a:r>
          </a:p>
        </p:txBody>
      </p:sp>
      <p:pic>
        <p:nvPicPr>
          <p:cNvPr id="11" name="Рисунок 10">
            <a:extLst>
              <a:ext uri="{FF2B5EF4-FFF2-40B4-BE49-F238E27FC236}">
                <a16:creationId xmlns="" xmlns:a16="http://schemas.microsoft.com/office/drawing/2014/main" id="{A22BF410-164B-1E16-7E45-C226A955AD6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742058" y="4233103"/>
            <a:ext cx="1080000" cy="10800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BA08CD69-52D5-2030-F2BF-FEFBCDF397AB}"/>
              </a:ext>
            </a:extLst>
          </p:cNvPr>
          <p:cNvSpPr txBox="1"/>
          <p:nvPr/>
        </p:nvSpPr>
        <p:spPr>
          <a:xfrm>
            <a:off x="1195708" y="12680830"/>
            <a:ext cx="21543521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hangingPunct="1">
              <a:spcAft>
                <a:spcPts val="4800"/>
              </a:spcAft>
              <a:defRPr/>
            </a:pPr>
            <a:r>
              <a:rPr lang="ru-RU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Gramatika Light" panose="00000400000000000000" pitchFamily="50" charset="0"/>
              </a:rPr>
              <a:t>*постановление Правительства Российской Федерации от 16 апреля 2022 г. № </a:t>
            </a:r>
            <a:r>
              <a:rPr lang="ru-RU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Gramatika Light" panose="00000400000000000000" pitchFamily="50" charset="0"/>
              </a:rPr>
              <a:t>680 «Об установлении порядка и случаев изменения существенных условий государственных и муниципальных контрактов, предметом которых является выполнение работ по строительству, реконструкции, капитальному ремонту, сносу объекта капитального строительства, проведение работ по сохранению объектов культурного наследия»</a:t>
            </a:r>
          </a:p>
        </p:txBody>
      </p:sp>
      <p:pic>
        <p:nvPicPr>
          <p:cNvPr id="15" name="Рисунок 14">
            <a:extLst>
              <a:ext uri="{FF2B5EF4-FFF2-40B4-BE49-F238E27FC236}">
                <a16:creationId xmlns="" xmlns:a16="http://schemas.microsoft.com/office/drawing/2014/main" id="{976D7B00-947A-EF54-63C5-3167845EFFE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95709" y="7436342"/>
            <a:ext cx="1080000" cy="1080000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="" xmlns:a16="http://schemas.microsoft.com/office/drawing/2014/main" id="{2539A4E3-8FB5-7B4D-C152-FE57D249AAB7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2192000" y="7436342"/>
            <a:ext cx="906762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6354186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Прямоугольник 130">
            <a:extLst>
              <a:ext uri="{FF2B5EF4-FFF2-40B4-BE49-F238E27FC236}">
                <a16:creationId xmlns="" xmlns:a16="http://schemas.microsoft.com/office/drawing/2014/main" id="{5FC11D8E-9198-6ED6-B59A-E0993A0218DC}"/>
              </a:ext>
            </a:extLst>
          </p:cNvPr>
          <p:cNvSpPr/>
          <p:nvPr/>
        </p:nvSpPr>
        <p:spPr>
          <a:xfrm>
            <a:off x="0" y="-1"/>
            <a:ext cx="24384000" cy="2783206"/>
          </a:xfrm>
          <a:prstGeom prst="rect">
            <a:avLst/>
          </a:prstGeom>
          <a:solidFill>
            <a:srgbClr val="B9D9EB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366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"/>
              <a:cs typeface="Helvetica"/>
            </a:endParaRPr>
          </a:p>
        </p:txBody>
      </p:sp>
      <p:pic>
        <p:nvPicPr>
          <p:cNvPr id="132" name="Изображение" descr="Изображение">
            <a:extLst>
              <a:ext uri="{FF2B5EF4-FFF2-40B4-BE49-F238E27FC236}">
                <a16:creationId xmlns="" xmlns:a16="http://schemas.microsoft.com/office/drawing/2014/main" id="{72B587A9-9C1D-6E50-7D4A-A376DF6CCEC3}"/>
              </a:ext>
            </a:extLst>
          </p:cNvPr>
          <p:cNvPicPr>
            <a:picLocks/>
          </p:cNvPicPr>
          <p:nvPr/>
        </p:nvPicPr>
        <p:blipFill rotWithShape="1">
          <a:blip r:embed="rId3" cstate="hqprint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600650" y="614"/>
            <a:ext cx="3783352" cy="2781980"/>
          </a:xfrm>
          <a:prstGeom prst="rect">
            <a:avLst/>
          </a:prstGeom>
        </p:spPr>
      </p:pic>
      <p:pic>
        <p:nvPicPr>
          <p:cNvPr id="133" name="Рисунок 132">
            <a:extLst>
              <a:ext uri="{FF2B5EF4-FFF2-40B4-BE49-F238E27FC236}">
                <a16:creationId xmlns="" xmlns:a16="http://schemas.microsoft.com/office/drawing/2014/main" id="{0CF1A0B1-8149-35CB-0C4E-66ACE4F167F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70306"/>
          <a:stretch/>
        </p:blipFill>
        <p:spPr>
          <a:xfrm>
            <a:off x="21890142" y="565941"/>
            <a:ext cx="1319108" cy="1651326"/>
          </a:xfrm>
          <a:prstGeom prst="rect">
            <a:avLst/>
          </a:prstGeom>
        </p:spPr>
      </p:pic>
      <p:sp>
        <p:nvSpPr>
          <p:cNvPr id="134" name="Текст 4">
            <a:extLst>
              <a:ext uri="{FF2B5EF4-FFF2-40B4-BE49-F238E27FC236}">
                <a16:creationId xmlns="" xmlns:a16="http://schemas.microsoft.com/office/drawing/2014/main" id="{61A2CD8E-6803-30A2-53BF-ACD9208593EA}"/>
              </a:ext>
            </a:extLst>
          </p:cNvPr>
          <p:cNvSpPr txBox="1">
            <a:spLocks/>
          </p:cNvSpPr>
          <p:nvPr/>
        </p:nvSpPr>
        <p:spPr>
          <a:xfrm>
            <a:off x="1174750" y="903606"/>
            <a:ext cx="19170650" cy="1879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18288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6600" kern="1200" baseline="0">
                <a:solidFill>
                  <a:srgbClr val="333333"/>
                </a:solidFill>
                <a:latin typeface="Gramatika Bold" pitchFamily="2" charset="0"/>
                <a:ea typeface="+mn-ea"/>
                <a:cs typeface="+mn-cs"/>
              </a:defRPr>
            </a:lvl1pPr>
            <a:lvl2pPr marL="13716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2860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2004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1148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sz="4800" dirty="0"/>
              <a:t>МЕХАНИЗМ ВЗАИМОДЕЙСТВИЯ ПОСТАВЩИКА </a:t>
            </a:r>
            <a:br>
              <a:rPr lang="ru-RU" sz="4800" dirty="0"/>
            </a:br>
            <a:r>
              <a:rPr lang="ru-RU" sz="4800" dirty="0"/>
              <a:t>И ЗАКАЗЧИКА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751FC8DC-6991-5084-60B4-3C122151207D}"/>
              </a:ext>
            </a:extLst>
          </p:cNvPr>
          <p:cNvSpPr txBox="1"/>
          <p:nvPr/>
        </p:nvSpPr>
        <p:spPr>
          <a:xfrm>
            <a:off x="11032769" y="6936862"/>
            <a:ext cx="2318464" cy="2219980"/>
          </a:xfrm>
          <a:prstGeom prst="roundRect">
            <a:avLst>
              <a:gd name="adj" fmla="val 7961"/>
            </a:avLst>
          </a:prstGeom>
          <a:solidFill>
            <a:srgbClr val="B9D9EB"/>
          </a:solidFill>
        </p:spPr>
        <p:txBody>
          <a:bodyPr wrap="square" lIns="0" tIns="0" rIns="0" bIns="0" anchor="ctr">
            <a:noAutofit/>
          </a:bodyPr>
          <a:lstStyle/>
          <a:p>
            <a:pPr algn="ctr">
              <a:spcAft>
                <a:spcPts val="600"/>
              </a:spcAft>
            </a:pPr>
            <a:r>
              <a:rPr lang="ru-RU" sz="2400" dirty="0">
                <a:solidFill>
                  <a:srgbClr val="333333"/>
                </a:solidFill>
                <a:latin typeface="Gramatika Medium" pitchFamily="2" charset="0"/>
                <a:cs typeface="Arial" panose="020B0604020202020204" pitchFamily="34" charset="0"/>
              </a:rPr>
              <a:t>ГРБС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="" xmlns:a16="http://schemas.microsoft.com/office/drawing/2014/main" id="{20F17AAE-A192-2363-4676-AA6AB88D220E}"/>
              </a:ext>
            </a:extLst>
          </p:cNvPr>
          <p:cNvSpPr txBox="1"/>
          <p:nvPr/>
        </p:nvSpPr>
        <p:spPr>
          <a:xfrm>
            <a:off x="5668439" y="3932404"/>
            <a:ext cx="5754551" cy="1630063"/>
          </a:xfrm>
          <a:prstGeom prst="roundRect">
            <a:avLst>
              <a:gd name="adj" fmla="val 7961"/>
            </a:avLst>
          </a:prstGeom>
          <a:solidFill>
            <a:schemeClr val="bg1"/>
          </a:solidFill>
          <a:ln w="25400">
            <a:solidFill>
              <a:srgbClr val="B9D9EB"/>
            </a:solidFill>
          </a:ln>
        </p:spPr>
        <p:txBody>
          <a:bodyPr wrap="square" lIns="0" tIns="0" rIns="0" bIns="0" anchor="ctr">
            <a:noAutofit/>
          </a:bodyPr>
          <a:lstStyle/>
          <a:p>
            <a:pPr algn="ctr">
              <a:spcAft>
                <a:spcPts val="600"/>
              </a:spcAft>
            </a:pPr>
            <a:r>
              <a:rPr lang="ru-RU" sz="2400" dirty="0">
                <a:solidFill>
                  <a:srgbClr val="333333"/>
                </a:solidFill>
                <a:latin typeface="Gramatika Medium" pitchFamily="2" charset="0"/>
                <a:cs typeface="Arial" panose="020B0604020202020204" pitchFamily="34" charset="0"/>
              </a:rPr>
              <a:t>Министерство финансов Нижегородской области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="" xmlns:a16="http://schemas.microsoft.com/office/drawing/2014/main" id="{ABA0BA01-F57E-E8F7-0C9D-93C30B789CDF}"/>
              </a:ext>
            </a:extLst>
          </p:cNvPr>
          <p:cNvSpPr txBox="1"/>
          <p:nvPr/>
        </p:nvSpPr>
        <p:spPr>
          <a:xfrm>
            <a:off x="12961010" y="3932404"/>
            <a:ext cx="5754551" cy="1630063"/>
          </a:xfrm>
          <a:prstGeom prst="roundRect">
            <a:avLst>
              <a:gd name="adj" fmla="val 7961"/>
            </a:avLst>
          </a:prstGeom>
          <a:solidFill>
            <a:schemeClr val="bg1"/>
          </a:solidFill>
          <a:ln w="25400">
            <a:solidFill>
              <a:srgbClr val="B9D9EB"/>
            </a:solidFill>
          </a:ln>
        </p:spPr>
        <p:txBody>
          <a:bodyPr wrap="square" lIns="0" tIns="0" rIns="0" bIns="0" anchor="ctr">
            <a:noAutofit/>
          </a:bodyPr>
          <a:lstStyle/>
          <a:p>
            <a:pPr algn="ctr">
              <a:spcAft>
                <a:spcPts val="600"/>
              </a:spcAft>
            </a:pPr>
            <a:r>
              <a:rPr lang="ru-RU" sz="2400" dirty="0">
                <a:solidFill>
                  <a:srgbClr val="333333"/>
                </a:solidFill>
                <a:latin typeface="Gramatika Medium" pitchFamily="2" charset="0"/>
                <a:cs typeface="Arial" panose="020B0604020202020204" pitchFamily="34" charset="0"/>
              </a:rPr>
              <a:t>Министерство экономического развития и инвестиций Нижегородской области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="" xmlns:a16="http://schemas.microsoft.com/office/drawing/2014/main" id="{863AE206-61B4-6028-6E4F-5ABFAC4B913B}"/>
              </a:ext>
            </a:extLst>
          </p:cNvPr>
          <p:cNvSpPr txBox="1"/>
          <p:nvPr/>
        </p:nvSpPr>
        <p:spPr>
          <a:xfrm>
            <a:off x="7747064" y="6936862"/>
            <a:ext cx="2830288" cy="2219980"/>
          </a:xfrm>
          <a:prstGeom prst="roundRect">
            <a:avLst>
              <a:gd name="adj" fmla="val 7961"/>
            </a:avLst>
          </a:prstGeom>
          <a:solidFill>
            <a:schemeClr val="bg1"/>
          </a:solidFill>
          <a:ln w="25400">
            <a:solidFill>
              <a:schemeClr val="accent6">
                <a:lumMod val="75000"/>
              </a:schemeClr>
            </a:solidFill>
          </a:ln>
        </p:spPr>
        <p:txBody>
          <a:bodyPr wrap="square" lIns="0" tIns="0" rIns="0" bIns="0" anchor="ctr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algn="ctr">
              <a:defRPr sz="2000">
                <a:solidFill>
                  <a:srgbClr val="333333"/>
                </a:solidFill>
                <a:latin typeface="Gramatika Medium" pitchFamily="2" charset="0"/>
                <a:ea typeface="+mj-ea"/>
                <a:cs typeface="Arial" panose="020B0604020202020204" pitchFamily="34" charset="0"/>
              </a:defRPr>
            </a:lvl1pPr>
            <a:lvl2pPr>
              <a:defRPr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2pPr>
            <a:lvl3pPr>
              <a:defRPr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3pPr>
            <a:lvl4pPr>
              <a:defRPr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4pPr>
            <a:lvl5pPr>
              <a:defRPr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5pPr>
            <a:lvl6pPr>
              <a:defRPr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6pPr>
            <a:lvl7pPr>
              <a:defRPr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7pPr>
            <a:lvl8pPr>
              <a:defRPr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8pPr>
            <a:lvl9pPr>
              <a:defRPr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9pPr>
          </a:lstStyle>
          <a:p>
            <a:r>
              <a:rPr lang="ru-RU" dirty="0"/>
              <a:t>Принимает предложение</a:t>
            </a:r>
          </a:p>
          <a:p>
            <a:r>
              <a:rPr lang="ru-RU" i="1" dirty="0">
                <a:latin typeface="Gramatika Light" pitchFamily="2" charset="0"/>
              </a:rPr>
              <a:t>по изменению существенных условий контракта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="" xmlns:a16="http://schemas.microsoft.com/office/drawing/2014/main" id="{286C7F1E-4ED0-32D2-A2EF-28F5D9D2F545}"/>
              </a:ext>
            </a:extLst>
          </p:cNvPr>
          <p:cNvSpPr txBox="1"/>
          <p:nvPr/>
        </p:nvSpPr>
        <p:spPr>
          <a:xfrm>
            <a:off x="4461360" y="6936862"/>
            <a:ext cx="2830288" cy="2219980"/>
          </a:xfrm>
          <a:prstGeom prst="roundRect">
            <a:avLst>
              <a:gd name="adj" fmla="val 7961"/>
            </a:avLst>
          </a:prstGeom>
          <a:solidFill>
            <a:srgbClr val="B9D9EB"/>
          </a:solidFill>
        </p:spPr>
        <p:txBody>
          <a:bodyPr wrap="square" lIns="0" tIns="0" rIns="0" bIns="0" anchor="ctr">
            <a:noAutofit/>
          </a:bodyPr>
          <a:lstStyle/>
          <a:p>
            <a:pPr algn="ctr">
              <a:spcAft>
                <a:spcPts val="600"/>
              </a:spcAft>
            </a:pPr>
            <a:r>
              <a:rPr lang="ru-RU" sz="2400" dirty="0">
                <a:solidFill>
                  <a:srgbClr val="333333"/>
                </a:solidFill>
                <a:latin typeface="Gramatika Medium" pitchFamily="2" charset="0"/>
                <a:cs typeface="Arial" panose="020B0604020202020204" pitchFamily="34" charset="0"/>
              </a:rPr>
              <a:t>Заказчик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="" xmlns:a16="http://schemas.microsoft.com/office/drawing/2014/main" id="{CD06AC9F-0760-3F4F-DD13-BE62E745DE99}"/>
              </a:ext>
            </a:extLst>
          </p:cNvPr>
          <p:cNvSpPr txBox="1"/>
          <p:nvPr/>
        </p:nvSpPr>
        <p:spPr>
          <a:xfrm>
            <a:off x="1175656" y="6936862"/>
            <a:ext cx="2830288" cy="2219980"/>
          </a:xfrm>
          <a:prstGeom prst="roundRect">
            <a:avLst>
              <a:gd name="adj" fmla="val 7961"/>
            </a:avLst>
          </a:prstGeom>
          <a:solidFill>
            <a:srgbClr val="B9D9EB">
              <a:alpha val="50000"/>
            </a:srgbClr>
          </a:solidFill>
        </p:spPr>
        <p:txBody>
          <a:bodyPr wrap="square" lIns="0" tIns="0" rIns="0" bIns="0" anchor="ctr">
            <a:noAutofit/>
          </a:bodyPr>
          <a:lstStyle/>
          <a:p>
            <a:pPr algn="ctr"/>
            <a:r>
              <a:rPr lang="ru-RU" sz="2400" dirty="0">
                <a:solidFill>
                  <a:srgbClr val="333333"/>
                </a:solidFill>
                <a:latin typeface="Gramatika Medium" pitchFamily="2" charset="0"/>
                <a:cs typeface="Arial" panose="020B0604020202020204" pitchFamily="34" charset="0"/>
              </a:rPr>
              <a:t>Инициатор </a:t>
            </a:r>
          </a:p>
          <a:p>
            <a:pPr algn="ctr"/>
            <a:r>
              <a:rPr lang="ru-RU" sz="2400" dirty="0">
                <a:solidFill>
                  <a:srgbClr val="333333"/>
                </a:solidFill>
                <a:latin typeface="Gramatika Light" pitchFamily="2" charset="0"/>
                <a:cs typeface="Arial" panose="020B0604020202020204" pitchFamily="34" charset="0"/>
              </a:rPr>
              <a:t>(поставщик/ подрядчик/</a:t>
            </a:r>
          </a:p>
          <a:p>
            <a:pPr algn="ctr"/>
            <a:r>
              <a:rPr lang="ru-RU" sz="2400" dirty="0">
                <a:solidFill>
                  <a:srgbClr val="333333"/>
                </a:solidFill>
                <a:latin typeface="Gramatika Light" pitchFamily="2" charset="0"/>
                <a:cs typeface="Arial" panose="020B0604020202020204" pitchFamily="34" charset="0"/>
              </a:rPr>
              <a:t>исполнитель)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="" xmlns:a16="http://schemas.microsoft.com/office/drawing/2014/main" id="{00435DB7-4805-DD06-8323-C20C01473A55}"/>
              </a:ext>
            </a:extLst>
          </p:cNvPr>
          <p:cNvSpPr txBox="1"/>
          <p:nvPr/>
        </p:nvSpPr>
        <p:spPr>
          <a:xfrm>
            <a:off x="20433173" y="6936862"/>
            <a:ext cx="2830288" cy="2219980"/>
          </a:xfrm>
          <a:prstGeom prst="roundRect">
            <a:avLst>
              <a:gd name="adj" fmla="val 7961"/>
            </a:avLst>
          </a:prstGeom>
          <a:solidFill>
            <a:srgbClr val="B9D9EB"/>
          </a:solidFill>
        </p:spPr>
        <p:txBody>
          <a:bodyPr wrap="square" lIns="0" tIns="0" rIns="0" bIns="0" anchor="ctr">
            <a:noAutofit/>
          </a:bodyPr>
          <a:lstStyle/>
          <a:p>
            <a:pPr algn="ctr">
              <a:spcAft>
                <a:spcPts val="600"/>
              </a:spcAft>
            </a:pPr>
            <a:r>
              <a:rPr lang="ru-RU" sz="2400" dirty="0">
                <a:solidFill>
                  <a:srgbClr val="333333"/>
                </a:solidFill>
                <a:latin typeface="Gramatika Medium" pitchFamily="2" charset="0"/>
                <a:cs typeface="Arial" panose="020B0604020202020204" pitchFamily="34" charset="0"/>
              </a:rPr>
              <a:t>Губернатор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="" xmlns:a16="http://schemas.microsoft.com/office/drawing/2014/main" id="{04CFDF73-3C47-FB58-BE86-7775EDBD9FFA}"/>
              </a:ext>
            </a:extLst>
          </p:cNvPr>
          <p:cNvSpPr txBox="1"/>
          <p:nvPr/>
        </p:nvSpPr>
        <p:spPr>
          <a:xfrm>
            <a:off x="17147469" y="6936862"/>
            <a:ext cx="2830288" cy="2219980"/>
          </a:xfrm>
          <a:prstGeom prst="roundRect">
            <a:avLst>
              <a:gd name="adj" fmla="val 7961"/>
            </a:avLst>
          </a:prstGeom>
          <a:solidFill>
            <a:srgbClr val="B9D9EB"/>
          </a:solidFill>
        </p:spPr>
        <p:txBody>
          <a:bodyPr wrap="square" lIns="0" tIns="0" rIns="0" bIns="0" anchor="ctr">
            <a:noAutofit/>
          </a:bodyPr>
          <a:lstStyle/>
          <a:p>
            <a:pPr algn="ctr">
              <a:spcAft>
                <a:spcPts val="600"/>
              </a:spcAft>
            </a:pPr>
            <a:r>
              <a:rPr lang="ru-RU" sz="2400" dirty="0">
                <a:solidFill>
                  <a:srgbClr val="333333"/>
                </a:solidFill>
                <a:latin typeface="Gramatika Medium" pitchFamily="2" charset="0"/>
                <a:cs typeface="Arial" panose="020B0604020202020204" pitchFamily="34" charset="0"/>
              </a:rPr>
              <a:t>Курирующий заместитель губернатора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="" xmlns:a16="http://schemas.microsoft.com/office/drawing/2014/main" id="{1FFBD50C-0E0B-6A7C-E233-0CD0D26513FA}"/>
              </a:ext>
            </a:extLst>
          </p:cNvPr>
          <p:cNvSpPr txBox="1"/>
          <p:nvPr/>
        </p:nvSpPr>
        <p:spPr>
          <a:xfrm>
            <a:off x="13861765" y="6936862"/>
            <a:ext cx="2830288" cy="2219980"/>
          </a:xfrm>
          <a:prstGeom prst="roundRect">
            <a:avLst>
              <a:gd name="adj" fmla="val 7961"/>
            </a:avLst>
          </a:prstGeom>
          <a:solidFill>
            <a:schemeClr val="bg1"/>
          </a:solidFill>
          <a:ln w="25400">
            <a:solidFill>
              <a:schemeClr val="accent6">
                <a:lumMod val="75000"/>
              </a:schemeClr>
            </a:solidFill>
          </a:ln>
        </p:spPr>
        <p:txBody>
          <a:bodyPr wrap="square" lIns="0" tIns="0" rIns="0" bIns="0" anchor="ctr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algn="ctr">
              <a:defRPr sz="2000">
                <a:solidFill>
                  <a:srgbClr val="333333"/>
                </a:solidFill>
                <a:latin typeface="Gramatika Medium" pitchFamily="2" charset="0"/>
                <a:ea typeface="+mj-ea"/>
                <a:cs typeface="Arial" panose="020B0604020202020204" pitchFamily="34" charset="0"/>
              </a:defRPr>
            </a:lvl1pPr>
            <a:lvl2pPr>
              <a:defRPr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2pPr>
            <a:lvl3pPr>
              <a:defRPr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3pPr>
            <a:lvl4pPr>
              <a:defRPr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4pPr>
            <a:lvl5pPr>
              <a:defRPr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5pPr>
            <a:lvl6pPr>
              <a:defRPr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6pPr>
            <a:lvl7pPr>
              <a:defRPr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7pPr>
            <a:lvl8pPr>
              <a:defRPr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8pPr>
            <a:lvl9pPr>
              <a:defRPr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9pPr>
          </a:lstStyle>
          <a:p>
            <a:r>
              <a:rPr lang="ru-RU" dirty="0"/>
              <a:t>Поддерживает предложение</a:t>
            </a:r>
          </a:p>
          <a:p>
            <a:r>
              <a:rPr lang="ru-RU" i="1" dirty="0">
                <a:latin typeface="Gramatika Light" pitchFamily="2" charset="0"/>
              </a:rPr>
              <a:t>по изменению существенных условий контракта</a:t>
            </a:r>
          </a:p>
        </p:txBody>
      </p:sp>
      <p:grpSp>
        <p:nvGrpSpPr>
          <p:cNvPr id="136" name="Группа 135">
            <a:extLst>
              <a:ext uri="{FF2B5EF4-FFF2-40B4-BE49-F238E27FC236}">
                <a16:creationId xmlns="" xmlns:a16="http://schemas.microsoft.com/office/drawing/2014/main" id="{D478B054-354E-98B9-05FB-22010A9B3319}"/>
              </a:ext>
            </a:extLst>
          </p:cNvPr>
          <p:cNvGrpSpPr/>
          <p:nvPr/>
        </p:nvGrpSpPr>
        <p:grpSpPr>
          <a:xfrm>
            <a:off x="11422990" y="4587415"/>
            <a:ext cx="1538020" cy="320040"/>
            <a:chOff x="11422990" y="4343575"/>
            <a:chExt cx="1538020" cy="320040"/>
          </a:xfrm>
        </p:grpSpPr>
        <p:cxnSp>
          <p:nvCxnSpPr>
            <p:cNvPr id="129" name="Прямая со стрелкой 128">
              <a:extLst>
                <a:ext uri="{FF2B5EF4-FFF2-40B4-BE49-F238E27FC236}">
                  <a16:creationId xmlns="" xmlns:a16="http://schemas.microsoft.com/office/drawing/2014/main" id="{6E032138-A189-8A65-3F8F-ADBCDEA47C6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422990" y="4343575"/>
              <a:ext cx="1538020" cy="0"/>
            </a:xfrm>
            <a:prstGeom prst="straightConnector1">
              <a:avLst/>
            </a:prstGeom>
            <a:ln w="19050">
              <a:solidFill>
                <a:srgbClr val="333333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Прямая со стрелкой 129">
              <a:extLst>
                <a:ext uri="{FF2B5EF4-FFF2-40B4-BE49-F238E27FC236}">
                  <a16:creationId xmlns="" xmlns:a16="http://schemas.microsoft.com/office/drawing/2014/main" id="{9A992F94-3B68-BAED-AE35-61FD54F436A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422990" y="4663615"/>
              <a:ext cx="1538020" cy="0"/>
            </a:xfrm>
            <a:prstGeom prst="straightConnector1">
              <a:avLst/>
            </a:prstGeom>
            <a:ln w="19050">
              <a:solidFill>
                <a:srgbClr val="333333"/>
              </a:solidFill>
              <a:headEnd type="triangle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38" name="Прямая со стрелкой 137">
            <a:extLst>
              <a:ext uri="{FF2B5EF4-FFF2-40B4-BE49-F238E27FC236}">
                <a16:creationId xmlns="" xmlns:a16="http://schemas.microsoft.com/office/drawing/2014/main" id="{4A306D49-16A3-83E3-3866-2B0B3DD647D7}"/>
              </a:ext>
            </a:extLst>
          </p:cNvPr>
          <p:cNvCxnSpPr>
            <a:cxnSpLocks/>
          </p:cNvCxnSpPr>
          <p:nvPr/>
        </p:nvCxnSpPr>
        <p:spPr>
          <a:xfrm rot="2700000" flipH="1">
            <a:off x="10593967" y="6240689"/>
            <a:ext cx="1538020" cy="0"/>
          </a:xfrm>
          <a:prstGeom prst="straightConnector1">
            <a:avLst/>
          </a:prstGeom>
          <a:ln w="19050">
            <a:solidFill>
              <a:srgbClr val="333333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Прямая со стрелкой 138">
            <a:extLst>
              <a:ext uri="{FF2B5EF4-FFF2-40B4-BE49-F238E27FC236}">
                <a16:creationId xmlns="" xmlns:a16="http://schemas.microsoft.com/office/drawing/2014/main" id="{B33146A2-50C1-F788-A26C-7138FC557453}"/>
              </a:ext>
            </a:extLst>
          </p:cNvPr>
          <p:cNvCxnSpPr>
            <a:cxnSpLocks/>
          </p:cNvCxnSpPr>
          <p:nvPr/>
        </p:nvCxnSpPr>
        <p:spPr>
          <a:xfrm rot="2700000" flipH="1">
            <a:off x="10194040" y="6240689"/>
            <a:ext cx="1538020" cy="0"/>
          </a:xfrm>
          <a:prstGeom prst="straightConnector1">
            <a:avLst/>
          </a:prstGeom>
          <a:ln w="19050">
            <a:solidFill>
              <a:srgbClr val="333333"/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Прямая со стрелкой 140">
            <a:extLst>
              <a:ext uri="{FF2B5EF4-FFF2-40B4-BE49-F238E27FC236}">
                <a16:creationId xmlns="" xmlns:a16="http://schemas.microsoft.com/office/drawing/2014/main" id="{22F073E7-DBB8-21FF-A0A1-38F33E3C2583}"/>
              </a:ext>
            </a:extLst>
          </p:cNvPr>
          <p:cNvCxnSpPr>
            <a:cxnSpLocks/>
          </p:cNvCxnSpPr>
          <p:nvPr/>
        </p:nvCxnSpPr>
        <p:spPr>
          <a:xfrm rot="18900000" flipH="1">
            <a:off x="12275564" y="6240689"/>
            <a:ext cx="1538020" cy="0"/>
          </a:xfrm>
          <a:prstGeom prst="straightConnector1">
            <a:avLst/>
          </a:prstGeom>
          <a:ln w="19050">
            <a:solidFill>
              <a:srgbClr val="333333"/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Прямая со стрелкой 141">
            <a:extLst>
              <a:ext uri="{FF2B5EF4-FFF2-40B4-BE49-F238E27FC236}">
                <a16:creationId xmlns="" xmlns:a16="http://schemas.microsoft.com/office/drawing/2014/main" id="{BE0FAC5A-240A-2B72-2735-7DEAC6F29F95}"/>
              </a:ext>
            </a:extLst>
          </p:cNvPr>
          <p:cNvCxnSpPr>
            <a:cxnSpLocks/>
          </p:cNvCxnSpPr>
          <p:nvPr/>
        </p:nvCxnSpPr>
        <p:spPr>
          <a:xfrm rot="18900000" flipH="1">
            <a:off x="12652344" y="6240689"/>
            <a:ext cx="1538020" cy="0"/>
          </a:xfrm>
          <a:prstGeom prst="straightConnector1">
            <a:avLst/>
          </a:prstGeom>
          <a:ln w="19050">
            <a:solidFill>
              <a:srgbClr val="333333"/>
            </a:solidFill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Прямая со стрелкой 143">
            <a:extLst>
              <a:ext uri="{FF2B5EF4-FFF2-40B4-BE49-F238E27FC236}">
                <a16:creationId xmlns="" xmlns:a16="http://schemas.microsoft.com/office/drawing/2014/main" id="{51F0349E-39AF-19D0-F928-7F86653FF98A}"/>
              </a:ext>
            </a:extLst>
          </p:cNvPr>
          <p:cNvCxnSpPr>
            <a:cxnSpLocks/>
          </p:cNvCxnSpPr>
          <p:nvPr/>
        </p:nvCxnSpPr>
        <p:spPr>
          <a:xfrm flipH="1">
            <a:off x="13351233" y="7886832"/>
            <a:ext cx="510532" cy="0"/>
          </a:xfrm>
          <a:prstGeom prst="straightConnector1">
            <a:avLst/>
          </a:prstGeom>
          <a:ln w="19050">
            <a:solidFill>
              <a:srgbClr val="333333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Прямая со стрелкой 144">
            <a:extLst>
              <a:ext uri="{FF2B5EF4-FFF2-40B4-BE49-F238E27FC236}">
                <a16:creationId xmlns="" xmlns:a16="http://schemas.microsoft.com/office/drawing/2014/main" id="{682DF28F-A033-FFE2-9F14-37D9B3358D7B}"/>
              </a:ext>
            </a:extLst>
          </p:cNvPr>
          <p:cNvCxnSpPr>
            <a:cxnSpLocks/>
          </p:cNvCxnSpPr>
          <p:nvPr/>
        </p:nvCxnSpPr>
        <p:spPr>
          <a:xfrm flipH="1">
            <a:off x="13351233" y="8206872"/>
            <a:ext cx="510532" cy="0"/>
          </a:xfrm>
          <a:prstGeom prst="straightConnector1">
            <a:avLst/>
          </a:prstGeom>
          <a:ln w="19050">
            <a:solidFill>
              <a:srgbClr val="333333"/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Прямая со стрелкой 146">
            <a:extLst>
              <a:ext uri="{FF2B5EF4-FFF2-40B4-BE49-F238E27FC236}">
                <a16:creationId xmlns="" xmlns:a16="http://schemas.microsoft.com/office/drawing/2014/main" id="{864004DD-8FEF-A599-6003-A1A9B18337F1}"/>
              </a:ext>
            </a:extLst>
          </p:cNvPr>
          <p:cNvCxnSpPr>
            <a:cxnSpLocks/>
          </p:cNvCxnSpPr>
          <p:nvPr/>
        </p:nvCxnSpPr>
        <p:spPr>
          <a:xfrm flipH="1">
            <a:off x="16679291" y="7886832"/>
            <a:ext cx="451185" cy="0"/>
          </a:xfrm>
          <a:prstGeom prst="straightConnector1">
            <a:avLst/>
          </a:prstGeom>
          <a:ln w="19050">
            <a:solidFill>
              <a:srgbClr val="333333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Прямая со стрелкой 147">
            <a:extLst>
              <a:ext uri="{FF2B5EF4-FFF2-40B4-BE49-F238E27FC236}">
                <a16:creationId xmlns="" xmlns:a16="http://schemas.microsoft.com/office/drawing/2014/main" id="{11D7963D-889A-0C74-35C9-56670BBC6B30}"/>
              </a:ext>
            </a:extLst>
          </p:cNvPr>
          <p:cNvCxnSpPr>
            <a:cxnSpLocks/>
          </p:cNvCxnSpPr>
          <p:nvPr/>
        </p:nvCxnSpPr>
        <p:spPr>
          <a:xfrm flipH="1">
            <a:off x="16692052" y="8206872"/>
            <a:ext cx="451185" cy="0"/>
          </a:xfrm>
          <a:prstGeom prst="straightConnector1">
            <a:avLst/>
          </a:prstGeom>
          <a:ln w="19050">
            <a:solidFill>
              <a:srgbClr val="333333"/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Прямая со стрелкой 153">
            <a:extLst>
              <a:ext uri="{FF2B5EF4-FFF2-40B4-BE49-F238E27FC236}">
                <a16:creationId xmlns="" xmlns:a16="http://schemas.microsoft.com/office/drawing/2014/main" id="{FDAAA575-12E8-B218-E342-AEB80335132D}"/>
              </a:ext>
            </a:extLst>
          </p:cNvPr>
          <p:cNvCxnSpPr>
            <a:cxnSpLocks/>
          </p:cNvCxnSpPr>
          <p:nvPr/>
        </p:nvCxnSpPr>
        <p:spPr>
          <a:xfrm flipH="1">
            <a:off x="19974856" y="7886832"/>
            <a:ext cx="451185" cy="0"/>
          </a:xfrm>
          <a:prstGeom prst="straightConnector1">
            <a:avLst/>
          </a:prstGeom>
          <a:ln w="19050">
            <a:solidFill>
              <a:srgbClr val="333333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Прямая со стрелкой 154">
            <a:extLst>
              <a:ext uri="{FF2B5EF4-FFF2-40B4-BE49-F238E27FC236}">
                <a16:creationId xmlns="" xmlns:a16="http://schemas.microsoft.com/office/drawing/2014/main" id="{7B0B0F64-77D5-EBFE-56E8-EFCEA98FFA5F}"/>
              </a:ext>
            </a:extLst>
          </p:cNvPr>
          <p:cNvCxnSpPr>
            <a:cxnSpLocks/>
          </p:cNvCxnSpPr>
          <p:nvPr/>
        </p:nvCxnSpPr>
        <p:spPr>
          <a:xfrm flipH="1">
            <a:off x="19977863" y="8206872"/>
            <a:ext cx="451185" cy="0"/>
          </a:xfrm>
          <a:prstGeom prst="straightConnector1">
            <a:avLst/>
          </a:prstGeom>
          <a:ln w="19050">
            <a:solidFill>
              <a:srgbClr val="333333"/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Прямая со стрелкой 155">
            <a:extLst>
              <a:ext uri="{FF2B5EF4-FFF2-40B4-BE49-F238E27FC236}">
                <a16:creationId xmlns="" xmlns:a16="http://schemas.microsoft.com/office/drawing/2014/main" id="{A9B89F55-C4FA-6374-CB8C-9137997CCE7F}"/>
              </a:ext>
            </a:extLst>
          </p:cNvPr>
          <p:cNvCxnSpPr>
            <a:cxnSpLocks/>
            <a:stCxn id="2" idx="1"/>
            <a:endCxn id="58" idx="3"/>
          </p:cNvCxnSpPr>
          <p:nvPr/>
        </p:nvCxnSpPr>
        <p:spPr>
          <a:xfrm flipH="1">
            <a:off x="10577352" y="8046852"/>
            <a:ext cx="455417" cy="0"/>
          </a:xfrm>
          <a:prstGeom prst="straightConnector1">
            <a:avLst/>
          </a:prstGeom>
          <a:ln w="19050">
            <a:solidFill>
              <a:srgbClr val="333333"/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Прямая со стрелкой 158">
            <a:extLst>
              <a:ext uri="{FF2B5EF4-FFF2-40B4-BE49-F238E27FC236}">
                <a16:creationId xmlns="" xmlns:a16="http://schemas.microsoft.com/office/drawing/2014/main" id="{225F9BAF-1B6C-4DA4-F1DE-9ACF1A94A6EC}"/>
              </a:ext>
            </a:extLst>
          </p:cNvPr>
          <p:cNvCxnSpPr>
            <a:cxnSpLocks/>
          </p:cNvCxnSpPr>
          <p:nvPr/>
        </p:nvCxnSpPr>
        <p:spPr>
          <a:xfrm flipH="1">
            <a:off x="7291648" y="8046852"/>
            <a:ext cx="455417" cy="0"/>
          </a:xfrm>
          <a:prstGeom prst="straightConnector1">
            <a:avLst/>
          </a:prstGeom>
          <a:ln w="19050">
            <a:solidFill>
              <a:srgbClr val="333333"/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Прямая со стрелкой 159">
            <a:extLst>
              <a:ext uri="{FF2B5EF4-FFF2-40B4-BE49-F238E27FC236}">
                <a16:creationId xmlns="" xmlns:a16="http://schemas.microsoft.com/office/drawing/2014/main" id="{1033D5D0-4F4C-6CF6-4966-F603F7CA76C0}"/>
              </a:ext>
            </a:extLst>
          </p:cNvPr>
          <p:cNvCxnSpPr>
            <a:cxnSpLocks/>
          </p:cNvCxnSpPr>
          <p:nvPr/>
        </p:nvCxnSpPr>
        <p:spPr>
          <a:xfrm flipH="1">
            <a:off x="4005943" y="8046852"/>
            <a:ext cx="455417" cy="0"/>
          </a:xfrm>
          <a:prstGeom prst="straightConnector1">
            <a:avLst/>
          </a:prstGeom>
          <a:ln w="19050">
            <a:solidFill>
              <a:srgbClr val="333333"/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2" name="TextBox 161">
            <a:extLst>
              <a:ext uri="{FF2B5EF4-FFF2-40B4-BE49-F238E27FC236}">
                <a16:creationId xmlns="" xmlns:a16="http://schemas.microsoft.com/office/drawing/2014/main" id="{1C45A5D8-CBD7-698C-E00A-5F37D29BD653}"/>
              </a:ext>
            </a:extLst>
          </p:cNvPr>
          <p:cNvSpPr txBox="1"/>
          <p:nvPr/>
        </p:nvSpPr>
        <p:spPr>
          <a:xfrm>
            <a:off x="10775400" y="9956756"/>
            <a:ext cx="2833200" cy="2219980"/>
          </a:xfrm>
          <a:prstGeom prst="roundRect">
            <a:avLst>
              <a:gd name="adj" fmla="val 7961"/>
            </a:avLst>
          </a:prstGeom>
          <a:solidFill>
            <a:schemeClr val="bg1"/>
          </a:solidFill>
          <a:ln w="25400">
            <a:solidFill>
              <a:srgbClr val="FF0000"/>
            </a:solidFill>
          </a:ln>
        </p:spPr>
        <p:txBody>
          <a:bodyPr wrap="square" lIns="0" tIns="0" rIns="0" bIns="0" anchor="ctr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algn="ctr">
              <a:defRPr sz="1600">
                <a:solidFill>
                  <a:srgbClr val="333333"/>
                </a:solidFill>
                <a:latin typeface="Gramatika Medium" pitchFamily="2" charset="0"/>
                <a:cs typeface="Arial" panose="020B0604020202020204" pitchFamily="34" charset="0"/>
              </a:defRPr>
            </a:lvl1pPr>
          </a:lstStyle>
          <a:p>
            <a:r>
              <a:rPr lang="ru-RU" sz="2000" dirty="0"/>
              <a:t>Отказывает </a:t>
            </a:r>
            <a:br>
              <a:rPr lang="ru-RU" sz="2000" dirty="0"/>
            </a:br>
            <a:r>
              <a:rPr lang="ru-RU" sz="2000" dirty="0"/>
              <a:t>в приятии предложения </a:t>
            </a:r>
          </a:p>
          <a:p>
            <a:r>
              <a:rPr lang="ru-RU" sz="2000" dirty="0">
                <a:latin typeface="Gramatika Light" pitchFamily="2" charset="0"/>
              </a:rPr>
              <a:t>по изменению существенных </a:t>
            </a:r>
            <a:br>
              <a:rPr lang="ru-RU" sz="2000" dirty="0">
                <a:latin typeface="Gramatika Light" pitchFamily="2" charset="0"/>
              </a:rPr>
            </a:br>
            <a:r>
              <a:rPr lang="ru-RU" sz="2000" dirty="0">
                <a:latin typeface="Gramatika Light" pitchFamily="2" charset="0"/>
              </a:rPr>
              <a:t>условий контракта</a:t>
            </a:r>
          </a:p>
        </p:txBody>
      </p:sp>
      <p:sp>
        <p:nvSpPr>
          <p:cNvPr id="163" name="TextBox 162">
            <a:extLst>
              <a:ext uri="{FF2B5EF4-FFF2-40B4-BE49-F238E27FC236}">
                <a16:creationId xmlns="" xmlns:a16="http://schemas.microsoft.com/office/drawing/2014/main" id="{D56814BA-7DC0-4461-84F2-C5F416F46839}"/>
              </a:ext>
            </a:extLst>
          </p:cNvPr>
          <p:cNvSpPr txBox="1"/>
          <p:nvPr/>
        </p:nvSpPr>
        <p:spPr>
          <a:xfrm>
            <a:off x="4461360" y="9956756"/>
            <a:ext cx="2830288" cy="2219980"/>
          </a:xfrm>
          <a:prstGeom prst="roundRect">
            <a:avLst>
              <a:gd name="adj" fmla="val 7961"/>
            </a:avLst>
          </a:prstGeom>
          <a:solidFill>
            <a:schemeClr val="bg1"/>
          </a:solidFill>
          <a:ln w="25400">
            <a:solidFill>
              <a:srgbClr val="FF0000"/>
            </a:solidFill>
          </a:ln>
        </p:spPr>
        <p:txBody>
          <a:bodyPr wrap="square" lIns="0" tIns="0" rIns="0" bIns="0" anchor="ctr">
            <a:noAutofit/>
          </a:bodyPr>
          <a:lstStyle/>
          <a:p>
            <a:pPr algn="ctr"/>
            <a:r>
              <a:rPr lang="ru-RU" sz="2000" dirty="0">
                <a:solidFill>
                  <a:srgbClr val="333333"/>
                </a:solidFill>
                <a:latin typeface="Gramatika Medium" pitchFamily="2" charset="0"/>
                <a:cs typeface="Arial" panose="020B0604020202020204" pitchFamily="34" charset="0"/>
              </a:rPr>
              <a:t>Отказывает </a:t>
            </a:r>
            <a:br>
              <a:rPr lang="ru-RU" sz="2000" dirty="0">
                <a:solidFill>
                  <a:srgbClr val="333333"/>
                </a:solidFill>
                <a:latin typeface="Gramatika Medium" pitchFamily="2" charset="0"/>
                <a:cs typeface="Arial" panose="020B0604020202020204" pitchFamily="34" charset="0"/>
              </a:rPr>
            </a:br>
            <a:r>
              <a:rPr lang="ru-RU" sz="2000" dirty="0">
                <a:solidFill>
                  <a:srgbClr val="333333"/>
                </a:solidFill>
                <a:latin typeface="Gramatika Medium" pitchFamily="2" charset="0"/>
                <a:cs typeface="Arial" panose="020B0604020202020204" pitchFamily="34" charset="0"/>
              </a:rPr>
              <a:t>в приятии предложения </a:t>
            </a:r>
          </a:p>
          <a:p>
            <a:pPr algn="ctr"/>
            <a:r>
              <a:rPr lang="ru-RU" sz="2000" dirty="0">
                <a:solidFill>
                  <a:srgbClr val="333333"/>
                </a:solidFill>
                <a:latin typeface="Gramatika Light" pitchFamily="2" charset="0"/>
                <a:cs typeface="Arial" panose="020B0604020202020204" pitchFamily="34" charset="0"/>
              </a:rPr>
              <a:t>по изменению существенных условий контракта</a:t>
            </a:r>
          </a:p>
        </p:txBody>
      </p:sp>
      <p:sp>
        <p:nvSpPr>
          <p:cNvPr id="164" name="TextBox 163">
            <a:extLst>
              <a:ext uri="{FF2B5EF4-FFF2-40B4-BE49-F238E27FC236}">
                <a16:creationId xmlns="" xmlns:a16="http://schemas.microsoft.com/office/drawing/2014/main" id="{177E3696-908A-9102-4F55-AB937225E6B6}"/>
              </a:ext>
            </a:extLst>
          </p:cNvPr>
          <p:cNvSpPr txBox="1"/>
          <p:nvPr/>
        </p:nvSpPr>
        <p:spPr>
          <a:xfrm>
            <a:off x="19794057" y="9956756"/>
            <a:ext cx="3469404" cy="2219980"/>
          </a:xfrm>
          <a:prstGeom prst="roundRect">
            <a:avLst>
              <a:gd name="adj" fmla="val 7961"/>
            </a:avLst>
          </a:prstGeom>
          <a:solidFill>
            <a:schemeClr val="accent6">
              <a:lumMod val="60000"/>
              <a:lumOff val="40000"/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algn="ctr" hangingPunct="1">
              <a:defRPr sz="2000" kern="1200">
                <a:solidFill>
                  <a:srgbClr val="333333"/>
                </a:solidFill>
                <a:latin typeface="Gramatika Medium" pitchFamily="2" charset="0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/>
              <a:t>Заключение дополнительного соглашения </a:t>
            </a:r>
            <a:br>
              <a:rPr lang="ru-RU" dirty="0"/>
            </a:br>
            <a:r>
              <a:rPr lang="ru-RU" dirty="0">
                <a:latin typeface="Gramatika Light" pitchFamily="2" charset="0"/>
              </a:rPr>
              <a:t>об изменении существенных условий контракта</a:t>
            </a:r>
          </a:p>
        </p:txBody>
      </p:sp>
      <p:sp>
        <p:nvSpPr>
          <p:cNvPr id="165" name="TextBox 164">
            <a:extLst>
              <a:ext uri="{FF2B5EF4-FFF2-40B4-BE49-F238E27FC236}">
                <a16:creationId xmlns="" xmlns:a16="http://schemas.microsoft.com/office/drawing/2014/main" id="{51AFD29A-CE62-9AAF-F252-3C1C91EF117D}"/>
              </a:ext>
            </a:extLst>
          </p:cNvPr>
          <p:cNvSpPr txBox="1"/>
          <p:nvPr/>
        </p:nvSpPr>
        <p:spPr>
          <a:xfrm>
            <a:off x="15025201" y="9956756"/>
            <a:ext cx="3852738" cy="2219980"/>
          </a:xfrm>
          <a:prstGeom prst="roundRect">
            <a:avLst>
              <a:gd name="adj" fmla="val 7961"/>
            </a:avLst>
          </a:prstGeom>
          <a:solidFill>
            <a:schemeClr val="accent6">
              <a:lumMod val="60000"/>
              <a:lumOff val="40000"/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algn="ctr" hangingPunct="1">
              <a:defRPr sz="2000" kern="1200">
                <a:solidFill>
                  <a:srgbClr val="333333"/>
                </a:solidFill>
                <a:latin typeface="Gramatika Medium" pitchFamily="2" charset="0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/>
              <a:t>Приказ ГРБС </a:t>
            </a:r>
            <a:br>
              <a:rPr lang="ru-RU" dirty="0"/>
            </a:br>
            <a:r>
              <a:rPr lang="ru-RU" dirty="0">
                <a:latin typeface="Gramatika Light" pitchFamily="2" charset="0"/>
              </a:rPr>
              <a:t>о возможности заключения дополнительного соглашения об изменении существенных условий контракта</a:t>
            </a:r>
          </a:p>
        </p:txBody>
      </p:sp>
      <p:cxnSp>
        <p:nvCxnSpPr>
          <p:cNvPr id="167" name="Прямая со стрелкой 166">
            <a:extLst>
              <a:ext uri="{FF2B5EF4-FFF2-40B4-BE49-F238E27FC236}">
                <a16:creationId xmlns="" xmlns:a16="http://schemas.microsoft.com/office/drawing/2014/main" id="{A59798E5-B2F6-862B-5376-9506CFEA3C26}"/>
              </a:ext>
            </a:extLst>
          </p:cNvPr>
          <p:cNvCxnSpPr>
            <a:cxnSpLocks/>
            <a:stCxn id="163" idx="0"/>
            <a:endCxn id="59" idx="2"/>
          </p:cNvCxnSpPr>
          <p:nvPr/>
        </p:nvCxnSpPr>
        <p:spPr>
          <a:xfrm flipV="1">
            <a:off x="5876504" y="9156842"/>
            <a:ext cx="0" cy="799914"/>
          </a:xfrm>
          <a:prstGeom prst="straightConnector1">
            <a:avLst/>
          </a:prstGeom>
          <a:ln w="19050">
            <a:solidFill>
              <a:srgbClr val="333333"/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Прямая со стрелкой 169">
            <a:extLst>
              <a:ext uri="{FF2B5EF4-FFF2-40B4-BE49-F238E27FC236}">
                <a16:creationId xmlns="" xmlns:a16="http://schemas.microsoft.com/office/drawing/2014/main" id="{9D34E4D7-76C8-2057-0EB3-8155D40CC8E1}"/>
              </a:ext>
            </a:extLst>
          </p:cNvPr>
          <p:cNvCxnSpPr>
            <a:cxnSpLocks/>
          </p:cNvCxnSpPr>
          <p:nvPr/>
        </p:nvCxnSpPr>
        <p:spPr>
          <a:xfrm flipV="1">
            <a:off x="12192001" y="9156842"/>
            <a:ext cx="0" cy="799914"/>
          </a:xfrm>
          <a:prstGeom prst="straightConnector1">
            <a:avLst/>
          </a:prstGeom>
          <a:ln w="19050">
            <a:solidFill>
              <a:srgbClr val="333333"/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Прямая со стрелкой 170">
            <a:extLst>
              <a:ext uri="{FF2B5EF4-FFF2-40B4-BE49-F238E27FC236}">
                <a16:creationId xmlns="" xmlns:a16="http://schemas.microsoft.com/office/drawing/2014/main" id="{5B2EA8FF-355F-130E-C581-63CE922AE74C}"/>
              </a:ext>
            </a:extLst>
          </p:cNvPr>
          <p:cNvCxnSpPr>
            <a:cxnSpLocks/>
          </p:cNvCxnSpPr>
          <p:nvPr/>
        </p:nvCxnSpPr>
        <p:spPr>
          <a:xfrm flipH="1" flipV="1">
            <a:off x="13289281" y="9095882"/>
            <a:ext cx="1766149" cy="856784"/>
          </a:xfrm>
          <a:prstGeom prst="straightConnector1">
            <a:avLst/>
          </a:prstGeom>
          <a:ln w="19050">
            <a:solidFill>
              <a:srgbClr val="333333"/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Прямая со стрелкой 172">
            <a:extLst>
              <a:ext uri="{FF2B5EF4-FFF2-40B4-BE49-F238E27FC236}">
                <a16:creationId xmlns="" xmlns:a16="http://schemas.microsoft.com/office/drawing/2014/main" id="{28B2B79A-767F-E136-5393-24BC5571112F}"/>
              </a:ext>
            </a:extLst>
          </p:cNvPr>
          <p:cNvCxnSpPr>
            <a:cxnSpLocks/>
          </p:cNvCxnSpPr>
          <p:nvPr/>
        </p:nvCxnSpPr>
        <p:spPr>
          <a:xfrm flipV="1">
            <a:off x="18877939" y="9109521"/>
            <a:ext cx="1647981" cy="846509"/>
          </a:xfrm>
          <a:prstGeom prst="straightConnector1">
            <a:avLst/>
          </a:prstGeom>
          <a:ln w="19050">
            <a:solidFill>
              <a:srgbClr val="333333"/>
            </a:solidFill>
            <a:prstDash val="dash"/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Прямая со стрелкой 175">
            <a:extLst>
              <a:ext uri="{FF2B5EF4-FFF2-40B4-BE49-F238E27FC236}">
                <a16:creationId xmlns="" xmlns:a16="http://schemas.microsoft.com/office/drawing/2014/main" id="{9B2BF929-49BA-934A-3263-A57334FB7338}"/>
              </a:ext>
            </a:extLst>
          </p:cNvPr>
          <p:cNvCxnSpPr>
            <a:cxnSpLocks/>
            <a:stCxn id="164" idx="1"/>
            <a:endCxn id="165" idx="3"/>
          </p:cNvCxnSpPr>
          <p:nvPr/>
        </p:nvCxnSpPr>
        <p:spPr>
          <a:xfrm flipH="1">
            <a:off x="18877939" y="11066746"/>
            <a:ext cx="916118" cy="0"/>
          </a:xfrm>
          <a:prstGeom prst="straightConnector1">
            <a:avLst/>
          </a:prstGeom>
          <a:ln w="19050">
            <a:solidFill>
              <a:srgbClr val="333333"/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0" name="Овал 179">
            <a:extLst>
              <a:ext uri="{FF2B5EF4-FFF2-40B4-BE49-F238E27FC236}">
                <a16:creationId xmlns="" xmlns:a16="http://schemas.microsoft.com/office/drawing/2014/main" id="{7E294DC5-A251-954E-D913-0ED987D43119}"/>
              </a:ext>
            </a:extLst>
          </p:cNvPr>
          <p:cNvSpPr>
            <a:spLocks noChangeAspect="1"/>
          </p:cNvSpPr>
          <p:nvPr/>
        </p:nvSpPr>
        <p:spPr>
          <a:xfrm>
            <a:off x="4004160" y="6423790"/>
            <a:ext cx="457200" cy="457200"/>
          </a:xfrm>
          <a:prstGeom prst="ellipse">
            <a:avLst/>
          </a:prstGeom>
          <a:solidFill>
            <a:srgbClr val="B9D9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rgbClr val="333333"/>
                </a:solidFill>
                <a:latin typeface="Gramatika Medium" pitchFamily="2" charset="0"/>
              </a:rPr>
              <a:t>1</a:t>
            </a:r>
          </a:p>
        </p:txBody>
      </p:sp>
      <p:sp>
        <p:nvSpPr>
          <p:cNvPr id="181" name="Овал 180">
            <a:extLst>
              <a:ext uri="{FF2B5EF4-FFF2-40B4-BE49-F238E27FC236}">
                <a16:creationId xmlns="" xmlns:a16="http://schemas.microsoft.com/office/drawing/2014/main" id="{157A810C-AB25-F219-2585-F66BE83A529C}"/>
              </a:ext>
            </a:extLst>
          </p:cNvPr>
          <p:cNvSpPr>
            <a:spLocks noChangeAspect="1"/>
          </p:cNvSpPr>
          <p:nvPr/>
        </p:nvSpPr>
        <p:spPr>
          <a:xfrm>
            <a:off x="7289865" y="6423790"/>
            <a:ext cx="457200" cy="457200"/>
          </a:xfrm>
          <a:prstGeom prst="ellipse">
            <a:avLst/>
          </a:prstGeom>
          <a:solidFill>
            <a:srgbClr val="B9D9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rgbClr val="333333"/>
                </a:solidFill>
                <a:latin typeface="Gramatika Medium" pitchFamily="2" charset="0"/>
              </a:rPr>
              <a:t>2</a:t>
            </a:r>
          </a:p>
        </p:txBody>
      </p:sp>
      <p:sp>
        <p:nvSpPr>
          <p:cNvPr id="182" name="Овал 181">
            <a:extLst>
              <a:ext uri="{FF2B5EF4-FFF2-40B4-BE49-F238E27FC236}">
                <a16:creationId xmlns="" xmlns:a16="http://schemas.microsoft.com/office/drawing/2014/main" id="{2A7F66C8-424E-4C46-D311-19E020D056B7}"/>
              </a:ext>
            </a:extLst>
          </p:cNvPr>
          <p:cNvSpPr>
            <a:spLocks noChangeAspect="1"/>
          </p:cNvSpPr>
          <p:nvPr/>
        </p:nvSpPr>
        <p:spPr>
          <a:xfrm>
            <a:off x="6061344" y="9328199"/>
            <a:ext cx="457200" cy="457200"/>
          </a:xfrm>
          <a:prstGeom prst="ellipse">
            <a:avLst/>
          </a:prstGeom>
          <a:solidFill>
            <a:srgbClr val="B9D9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rgbClr val="333333"/>
                </a:solidFill>
                <a:latin typeface="Gramatika Medium" pitchFamily="2" charset="0"/>
              </a:rPr>
              <a:t>2</a:t>
            </a:r>
          </a:p>
        </p:txBody>
      </p:sp>
      <p:sp>
        <p:nvSpPr>
          <p:cNvPr id="183" name="Овал 182">
            <a:extLst>
              <a:ext uri="{FF2B5EF4-FFF2-40B4-BE49-F238E27FC236}">
                <a16:creationId xmlns="" xmlns:a16="http://schemas.microsoft.com/office/drawing/2014/main" id="{7FDF54A1-A2F9-C838-A9D9-7BDF00DC861F}"/>
              </a:ext>
            </a:extLst>
          </p:cNvPr>
          <p:cNvSpPr>
            <a:spLocks noChangeAspect="1"/>
          </p:cNvSpPr>
          <p:nvPr/>
        </p:nvSpPr>
        <p:spPr>
          <a:xfrm>
            <a:off x="13377899" y="6451476"/>
            <a:ext cx="457200" cy="457200"/>
          </a:xfrm>
          <a:prstGeom prst="ellipse">
            <a:avLst/>
          </a:prstGeom>
          <a:solidFill>
            <a:srgbClr val="B9D9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rgbClr val="333333"/>
                </a:solidFill>
                <a:latin typeface="Gramatika Medium" pitchFamily="2" charset="0"/>
              </a:rPr>
              <a:t>3</a:t>
            </a:r>
          </a:p>
        </p:txBody>
      </p:sp>
      <p:sp>
        <p:nvSpPr>
          <p:cNvPr id="184" name="Овал 183">
            <a:extLst>
              <a:ext uri="{FF2B5EF4-FFF2-40B4-BE49-F238E27FC236}">
                <a16:creationId xmlns="" xmlns:a16="http://schemas.microsoft.com/office/drawing/2014/main" id="{22FBF70A-1D6E-A474-745F-FBAE2A1B6301}"/>
              </a:ext>
            </a:extLst>
          </p:cNvPr>
          <p:cNvSpPr>
            <a:spLocks noChangeAspect="1"/>
          </p:cNvSpPr>
          <p:nvPr/>
        </p:nvSpPr>
        <p:spPr>
          <a:xfrm>
            <a:off x="12377031" y="9309242"/>
            <a:ext cx="457200" cy="457200"/>
          </a:xfrm>
          <a:prstGeom prst="ellipse">
            <a:avLst/>
          </a:prstGeom>
          <a:solidFill>
            <a:srgbClr val="B9D9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rgbClr val="333333"/>
                </a:solidFill>
                <a:latin typeface="Gramatika Medium" pitchFamily="2" charset="0"/>
              </a:rPr>
              <a:t>3</a:t>
            </a:r>
          </a:p>
        </p:txBody>
      </p:sp>
      <p:sp>
        <p:nvSpPr>
          <p:cNvPr id="185" name="Овал 184">
            <a:extLst>
              <a:ext uri="{FF2B5EF4-FFF2-40B4-BE49-F238E27FC236}">
                <a16:creationId xmlns="" xmlns:a16="http://schemas.microsoft.com/office/drawing/2014/main" id="{BE535B73-1E63-0735-DFB9-1E82CB4B873D}"/>
              </a:ext>
            </a:extLst>
          </p:cNvPr>
          <p:cNvSpPr>
            <a:spLocks noChangeAspect="1"/>
          </p:cNvSpPr>
          <p:nvPr/>
        </p:nvSpPr>
        <p:spPr>
          <a:xfrm>
            <a:off x="16676283" y="6451476"/>
            <a:ext cx="457200" cy="457200"/>
          </a:xfrm>
          <a:prstGeom prst="ellipse">
            <a:avLst/>
          </a:prstGeom>
          <a:solidFill>
            <a:srgbClr val="B9D9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rgbClr val="333333"/>
                </a:solidFill>
                <a:latin typeface="Gramatika Medium" pitchFamily="2" charset="0"/>
              </a:rPr>
              <a:t>4</a:t>
            </a:r>
          </a:p>
        </p:txBody>
      </p:sp>
      <p:sp>
        <p:nvSpPr>
          <p:cNvPr id="186" name="Овал 185">
            <a:extLst>
              <a:ext uri="{FF2B5EF4-FFF2-40B4-BE49-F238E27FC236}">
                <a16:creationId xmlns="" xmlns:a16="http://schemas.microsoft.com/office/drawing/2014/main" id="{700B05E9-59B8-E836-C0C1-99E4D4B44DA3}"/>
              </a:ext>
            </a:extLst>
          </p:cNvPr>
          <p:cNvSpPr>
            <a:spLocks noChangeAspect="1"/>
          </p:cNvSpPr>
          <p:nvPr/>
        </p:nvSpPr>
        <p:spPr>
          <a:xfrm>
            <a:off x="19971848" y="6451476"/>
            <a:ext cx="457200" cy="457200"/>
          </a:xfrm>
          <a:prstGeom prst="ellipse">
            <a:avLst/>
          </a:prstGeom>
          <a:solidFill>
            <a:srgbClr val="B9D9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rgbClr val="333333"/>
                </a:solidFill>
                <a:latin typeface="Gramatika Medium" pitchFamily="2" charset="0"/>
              </a:rPr>
              <a:t>5</a:t>
            </a:r>
          </a:p>
        </p:txBody>
      </p:sp>
      <p:sp>
        <p:nvSpPr>
          <p:cNvPr id="187" name="Овал 186">
            <a:extLst>
              <a:ext uri="{FF2B5EF4-FFF2-40B4-BE49-F238E27FC236}">
                <a16:creationId xmlns="" xmlns:a16="http://schemas.microsoft.com/office/drawing/2014/main" id="{1E3D3786-3A8D-844B-4BE5-4DB4C87E799A}"/>
              </a:ext>
            </a:extLst>
          </p:cNvPr>
          <p:cNvSpPr>
            <a:spLocks noChangeAspect="1"/>
          </p:cNvSpPr>
          <p:nvPr/>
        </p:nvSpPr>
        <p:spPr>
          <a:xfrm>
            <a:off x="13903115" y="9724066"/>
            <a:ext cx="457200" cy="457200"/>
          </a:xfrm>
          <a:prstGeom prst="ellipse">
            <a:avLst/>
          </a:prstGeom>
          <a:solidFill>
            <a:srgbClr val="B9D9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rgbClr val="333333"/>
                </a:solidFill>
                <a:latin typeface="Gramatika Medium" pitchFamily="2" charset="0"/>
              </a:rPr>
              <a:t>6</a:t>
            </a:r>
          </a:p>
        </p:txBody>
      </p:sp>
      <p:sp>
        <p:nvSpPr>
          <p:cNvPr id="188" name="Овал 187">
            <a:extLst>
              <a:ext uri="{FF2B5EF4-FFF2-40B4-BE49-F238E27FC236}">
                <a16:creationId xmlns="" xmlns:a16="http://schemas.microsoft.com/office/drawing/2014/main" id="{8053E401-EDB1-4976-998E-4E5B3EC1AB08}"/>
              </a:ext>
            </a:extLst>
          </p:cNvPr>
          <p:cNvSpPr>
            <a:spLocks noChangeAspect="1"/>
          </p:cNvSpPr>
          <p:nvPr/>
        </p:nvSpPr>
        <p:spPr>
          <a:xfrm>
            <a:off x="19121618" y="10365751"/>
            <a:ext cx="457200" cy="457200"/>
          </a:xfrm>
          <a:prstGeom prst="ellipse">
            <a:avLst/>
          </a:prstGeom>
          <a:solidFill>
            <a:srgbClr val="B9D9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rgbClr val="333333"/>
                </a:solidFill>
                <a:latin typeface="Gramatika Medium" pitchFamily="2" charset="0"/>
              </a:rPr>
              <a:t>7</a:t>
            </a:r>
          </a:p>
        </p:txBody>
      </p:sp>
      <p:sp>
        <p:nvSpPr>
          <p:cNvPr id="189" name="Прямоугольник: скругленные углы 42">
            <a:extLst>
              <a:ext uri="{FF2B5EF4-FFF2-40B4-BE49-F238E27FC236}">
                <a16:creationId xmlns="" xmlns:a16="http://schemas.microsoft.com/office/drawing/2014/main" id="{7C085AE0-042A-19B7-2E82-1E66778EFA51}"/>
              </a:ext>
            </a:extLst>
          </p:cNvPr>
          <p:cNvSpPr/>
          <p:nvPr/>
        </p:nvSpPr>
        <p:spPr>
          <a:xfrm>
            <a:off x="20144739" y="9376799"/>
            <a:ext cx="1703578" cy="360000"/>
          </a:xfrm>
          <a:prstGeom prst="roundRect">
            <a:avLst/>
          </a:prstGeom>
          <a:solidFill>
            <a:schemeClr val="accent6">
              <a:lumMod val="60000"/>
              <a:lumOff val="40000"/>
              <a:alpha val="4968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ru-RU" sz="1600" dirty="0">
                <a:solidFill>
                  <a:schemeClr val="accent6">
                    <a:lumMod val="50000"/>
                  </a:schemeClr>
                </a:solidFill>
                <a:latin typeface="Gramatika Light" pitchFamily="2" charset="0"/>
                <a:ea typeface="+mj-ea"/>
                <a:cs typeface="+mj-cs"/>
              </a:rPr>
              <a:t>согласование</a:t>
            </a:r>
          </a:p>
        </p:txBody>
      </p:sp>
    </p:spTree>
    <p:extLst>
      <p:ext uri="{BB962C8B-B14F-4D97-AF65-F5344CB8AC3E}">
        <p14:creationId xmlns:p14="http://schemas.microsoft.com/office/powerpoint/2010/main" val="1377355748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>
            <a:extLst>
              <a:ext uri="{FF2B5EF4-FFF2-40B4-BE49-F238E27FC236}">
                <a16:creationId xmlns="" xmlns:a16="http://schemas.microsoft.com/office/drawing/2014/main" id="{4D7FF09E-C204-A661-E7A4-B31AB2923CEF}"/>
              </a:ext>
            </a:extLst>
          </p:cNvPr>
          <p:cNvSpPr txBox="1"/>
          <p:nvPr/>
        </p:nvSpPr>
        <p:spPr>
          <a:xfrm>
            <a:off x="16406389" y="3686201"/>
            <a:ext cx="3604085" cy="1457342"/>
          </a:xfrm>
          <a:prstGeom prst="roundRect">
            <a:avLst>
              <a:gd name="adj" fmla="val 7961"/>
            </a:avLst>
          </a:prstGeom>
          <a:solidFill>
            <a:schemeClr val="bg1">
              <a:alpha val="50000"/>
            </a:schemeClr>
          </a:solidFill>
          <a:ln w="25400">
            <a:solidFill>
              <a:srgbClr val="008F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algn="ctr" hangingPunct="1">
              <a:defRPr sz="2200" kern="1200">
                <a:solidFill>
                  <a:prstClr val="white"/>
                </a:solidFill>
                <a:latin typeface="Gilroy" panose="00000500000000000000" pitchFamily="50" charset="-52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800" dirty="0">
                <a:solidFill>
                  <a:srgbClr val="333333"/>
                </a:solidFill>
                <a:latin typeface="Gramatika Medium" pitchFamily="2" charset="0"/>
              </a:rPr>
              <a:t>Принимает предложение</a:t>
            </a:r>
          </a:p>
          <a:p>
            <a:r>
              <a:rPr lang="ru-RU" sz="1800" dirty="0">
                <a:solidFill>
                  <a:srgbClr val="333333"/>
                </a:solidFill>
                <a:latin typeface="Gramatika Light" pitchFamily="2" charset="0"/>
              </a:rPr>
              <a:t>по изменению существенных условий контракта</a:t>
            </a:r>
          </a:p>
        </p:txBody>
      </p:sp>
      <p:sp>
        <p:nvSpPr>
          <p:cNvPr id="131" name="Прямоугольник 130">
            <a:extLst>
              <a:ext uri="{FF2B5EF4-FFF2-40B4-BE49-F238E27FC236}">
                <a16:creationId xmlns="" xmlns:a16="http://schemas.microsoft.com/office/drawing/2014/main" id="{5FC11D8E-9198-6ED6-B59A-E0993A0218DC}"/>
              </a:ext>
            </a:extLst>
          </p:cNvPr>
          <p:cNvSpPr/>
          <p:nvPr/>
        </p:nvSpPr>
        <p:spPr>
          <a:xfrm>
            <a:off x="0" y="-1"/>
            <a:ext cx="24384000" cy="2783206"/>
          </a:xfrm>
          <a:prstGeom prst="rect">
            <a:avLst/>
          </a:prstGeom>
          <a:solidFill>
            <a:srgbClr val="B9D9EB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366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"/>
              <a:cs typeface="Helvetica"/>
            </a:endParaRPr>
          </a:p>
        </p:txBody>
      </p:sp>
      <p:pic>
        <p:nvPicPr>
          <p:cNvPr id="132" name="Изображение" descr="Изображение">
            <a:extLst>
              <a:ext uri="{FF2B5EF4-FFF2-40B4-BE49-F238E27FC236}">
                <a16:creationId xmlns="" xmlns:a16="http://schemas.microsoft.com/office/drawing/2014/main" id="{72B587A9-9C1D-6E50-7D4A-A376DF6CCEC3}"/>
              </a:ext>
            </a:extLst>
          </p:cNvPr>
          <p:cNvPicPr>
            <a:picLocks/>
          </p:cNvPicPr>
          <p:nvPr/>
        </p:nvPicPr>
        <p:blipFill rotWithShape="1">
          <a:blip r:embed="rId3" cstate="hqprint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600650" y="614"/>
            <a:ext cx="3783352" cy="2781980"/>
          </a:xfrm>
          <a:prstGeom prst="rect">
            <a:avLst/>
          </a:prstGeom>
        </p:spPr>
      </p:pic>
      <p:pic>
        <p:nvPicPr>
          <p:cNvPr id="133" name="Рисунок 132">
            <a:extLst>
              <a:ext uri="{FF2B5EF4-FFF2-40B4-BE49-F238E27FC236}">
                <a16:creationId xmlns="" xmlns:a16="http://schemas.microsoft.com/office/drawing/2014/main" id="{0CF1A0B1-8149-35CB-0C4E-66ACE4F167F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70306"/>
          <a:stretch/>
        </p:blipFill>
        <p:spPr>
          <a:xfrm>
            <a:off x="21890142" y="565941"/>
            <a:ext cx="1319108" cy="1651326"/>
          </a:xfrm>
          <a:prstGeom prst="rect">
            <a:avLst/>
          </a:prstGeom>
        </p:spPr>
      </p:pic>
      <p:sp>
        <p:nvSpPr>
          <p:cNvPr id="134" name="Текст 4">
            <a:extLst>
              <a:ext uri="{FF2B5EF4-FFF2-40B4-BE49-F238E27FC236}">
                <a16:creationId xmlns="" xmlns:a16="http://schemas.microsoft.com/office/drawing/2014/main" id="{61A2CD8E-6803-30A2-53BF-ACD9208593EA}"/>
              </a:ext>
            </a:extLst>
          </p:cNvPr>
          <p:cNvSpPr txBox="1">
            <a:spLocks/>
          </p:cNvSpPr>
          <p:nvPr/>
        </p:nvSpPr>
        <p:spPr>
          <a:xfrm>
            <a:off x="1174750" y="903606"/>
            <a:ext cx="19170650" cy="1879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18288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6600" kern="1200" baseline="0">
                <a:solidFill>
                  <a:srgbClr val="333333"/>
                </a:solidFill>
                <a:latin typeface="Gramatika Bold" pitchFamily="2" charset="0"/>
                <a:ea typeface="+mn-ea"/>
                <a:cs typeface="+mn-cs"/>
              </a:defRPr>
            </a:lvl1pPr>
            <a:lvl2pPr marL="13716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2860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2004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1148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sz="4800" dirty="0"/>
              <a:t>ЭТАПЫ 1, 2</a:t>
            </a:r>
            <a:br>
              <a:rPr lang="ru-RU" sz="4800" dirty="0"/>
            </a:br>
            <a:r>
              <a:rPr lang="ru-RU" sz="4000" dirty="0">
                <a:latin typeface="Gramatika Light" pitchFamily="2" charset="0"/>
              </a:rPr>
              <a:t>Подача обращения инициатором, действия заказчика</a:t>
            </a:r>
            <a:endParaRPr lang="ru-RU" sz="4800" dirty="0">
              <a:latin typeface="Gramatika Light" pitchFamily="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="" xmlns:a16="http://schemas.microsoft.com/office/drawing/2014/main" id="{9C88DC12-FF9A-3514-1567-14F22A184BE7}"/>
              </a:ext>
            </a:extLst>
          </p:cNvPr>
          <p:cNvSpPr txBox="1"/>
          <p:nvPr/>
        </p:nvSpPr>
        <p:spPr>
          <a:xfrm>
            <a:off x="8791249" y="3686812"/>
            <a:ext cx="6800591" cy="1457342"/>
          </a:xfrm>
          <a:prstGeom prst="roundRect">
            <a:avLst>
              <a:gd name="adj" fmla="val 7961"/>
            </a:avLst>
          </a:prstGeom>
          <a:solidFill>
            <a:srgbClr val="B9D9EB"/>
          </a:solidFill>
        </p:spPr>
        <p:txBody>
          <a:bodyPr wrap="square" lIns="0" tIns="0" rIns="0" bIns="0" anchor="ctr">
            <a:noAutofit/>
          </a:bodyPr>
          <a:lstStyle/>
          <a:p>
            <a:pPr algn="ctr">
              <a:spcAft>
                <a:spcPts val="600"/>
              </a:spcAft>
            </a:pPr>
            <a:r>
              <a:rPr lang="ru-RU" sz="2400" dirty="0">
                <a:solidFill>
                  <a:srgbClr val="333333"/>
                </a:solidFill>
                <a:latin typeface="Gramatika Medium" pitchFamily="2" charset="0"/>
                <a:cs typeface="Arial" panose="020B0604020202020204" pitchFamily="34" charset="0"/>
              </a:rPr>
              <a:t>Заказчик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="" xmlns:a16="http://schemas.microsoft.com/office/drawing/2014/main" id="{D656FF9C-8755-24F2-A72D-DAABFFBC649A}"/>
              </a:ext>
            </a:extLst>
          </p:cNvPr>
          <p:cNvSpPr txBox="1"/>
          <p:nvPr/>
        </p:nvSpPr>
        <p:spPr>
          <a:xfrm>
            <a:off x="1175656" y="3686812"/>
            <a:ext cx="6800592" cy="1457342"/>
          </a:xfrm>
          <a:prstGeom prst="roundRect">
            <a:avLst>
              <a:gd name="adj" fmla="val 7961"/>
            </a:avLst>
          </a:prstGeom>
          <a:solidFill>
            <a:srgbClr val="B9D9EB">
              <a:alpha val="50000"/>
            </a:srgbClr>
          </a:solidFill>
        </p:spPr>
        <p:txBody>
          <a:bodyPr wrap="square" lIns="0" tIns="0" rIns="0" bIns="0" anchor="ctr">
            <a:noAutofit/>
          </a:bodyPr>
          <a:lstStyle/>
          <a:p>
            <a:pPr algn="ctr"/>
            <a:r>
              <a:rPr lang="ru-RU" sz="2400" dirty="0">
                <a:solidFill>
                  <a:srgbClr val="333333"/>
                </a:solidFill>
                <a:latin typeface="Gramatika Medium" pitchFamily="2" charset="0"/>
                <a:cs typeface="Arial" panose="020B0604020202020204" pitchFamily="34" charset="0"/>
              </a:rPr>
              <a:t>Инициатор </a:t>
            </a:r>
          </a:p>
          <a:p>
            <a:pPr algn="ctr"/>
            <a:r>
              <a:rPr lang="ru-RU" sz="2400" dirty="0">
                <a:solidFill>
                  <a:srgbClr val="333333"/>
                </a:solidFill>
                <a:latin typeface="Gramatika Light" pitchFamily="2" charset="0"/>
                <a:cs typeface="Arial" panose="020B0604020202020204" pitchFamily="34" charset="0"/>
              </a:rPr>
              <a:t>(поставщик / подрядчик / исполнитель)</a:t>
            </a:r>
          </a:p>
        </p:txBody>
      </p:sp>
      <p:cxnSp>
        <p:nvCxnSpPr>
          <p:cNvPr id="26" name="Прямая со стрелкой 25">
            <a:extLst>
              <a:ext uri="{FF2B5EF4-FFF2-40B4-BE49-F238E27FC236}">
                <a16:creationId xmlns="" xmlns:a16="http://schemas.microsoft.com/office/drawing/2014/main" id="{23A09A15-1719-521E-63A7-0E6C84F1A3BB}"/>
              </a:ext>
            </a:extLst>
          </p:cNvPr>
          <p:cNvCxnSpPr>
            <a:cxnSpLocks/>
            <a:stCxn id="24" idx="1"/>
            <a:endCxn id="25" idx="3"/>
          </p:cNvCxnSpPr>
          <p:nvPr/>
        </p:nvCxnSpPr>
        <p:spPr>
          <a:xfrm flipH="1">
            <a:off x="7976248" y="4415483"/>
            <a:ext cx="815001" cy="0"/>
          </a:xfrm>
          <a:prstGeom prst="straightConnector1">
            <a:avLst/>
          </a:prstGeom>
          <a:ln w="19050">
            <a:solidFill>
              <a:srgbClr val="333333"/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="" xmlns:a16="http://schemas.microsoft.com/office/drawing/2014/main" id="{C313A25E-462B-BB7E-3D54-611FB8283093}"/>
              </a:ext>
            </a:extLst>
          </p:cNvPr>
          <p:cNvSpPr txBox="1"/>
          <p:nvPr/>
        </p:nvSpPr>
        <p:spPr>
          <a:xfrm>
            <a:off x="8791250" y="5645513"/>
            <a:ext cx="6801499" cy="6816674"/>
          </a:xfrm>
          <a:prstGeom prst="roundRect">
            <a:avLst>
              <a:gd name="adj" fmla="val 1705"/>
            </a:avLst>
          </a:prstGeom>
          <a:solidFill>
            <a:schemeClr val="bg1"/>
          </a:solidFill>
          <a:ln w="19050">
            <a:solidFill>
              <a:schemeClr val="bg1">
                <a:lumMod val="75000"/>
              </a:schemeClr>
            </a:solidFill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80000" rIns="0" rtlCol="0" anchor="t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213750" indent="-213750" hangingPunct="1">
              <a:buFont typeface="Arial" panose="020B0604020202020204" pitchFamily="34" charset="0"/>
              <a:buChar char="•"/>
              <a:defRPr sz="1600" kern="1200">
                <a:solidFill>
                  <a:srgbClr val="333333"/>
                </a:solidFill>
                <a:latin typeface="Gramatika Light" pitchFamily="2" charset="0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600"/>
              </a:spcAft>
              <a:buNone/>
            </a:pPr>
            <a:r>
              <a:rPr lang="ru-RU" dirty="0">
                <a:latin typeface="Gramatika Medium" pitchFamily="2" charset="0"/>
              </a:rPr>
              <a:t>Осуществляет проверку информации и документов, включенных в состав предложения:</a:t>
            </a:r>
          </a:p>
          <a:p>
            <a:pPr>
              <a:spcAft>
                <a:spcPts val="600"/>
              </a:spcAft>
            </a:pPr>
            <a:r>
              <a:rPr lang="ru-RU" dirty="0"/>
              <a:t>на предмет соответствия комплектности, указанной </a:t>
            </a:r>
            <a:br>
              <a:rPr lang="ru-RU" dirty="0"/>
            </a:br>
            <a:r>
              <a:rPr lang="ru-RU" dirty="0"/>
              <a:t>в пункте 2 Порядка</a:t>
            </a:r>
          </a:p>
          <a:p>
            <a:pPr>
              <a:spcAft>
                <a:spcPts val="600"/>
              </a:spcAft>
            </a:pPr>
            <a:r>
              <a:rPr lang="ru-RU" dirty="0"/>
              <a:t>на предмет соответствия сведениям о заключении </a:t>
            </a:r>
            <a:br>
              <a:rPr lang="ru-RU" dirty="0"/>
            </a:br>
            <a:r>
              <a:rPr lang="ru-RU" dirty="0"/>
              <a:t>и исполнении контракта, которыми располагает заказчик</a:t>
            </a:r>
          </a:p>
          <a:p>
            <a:pPr>
              <a:spcAft>
                <a:spcPts val="600"/>
              </a:spcAft>
            </a:pPr>
            <a:r>
              <a:rPr lang="ru-RU" dirty="0"/>
              <a:t>на предмет наличия причинно-следственной связи</a:t>
            </a:r>
            <a:br>
              <a:rPr lang="ru-RU" dirty="0"/>
            </a:br>
            <a:r>
              <a:rPr lang="ru-RU" dirty="0"/>
              <a:t>между негативной экономической ситуацией, связанной </a:t>
            </a:r>
            <a:br>
              <a:rPr lang="ru-RU" dirty="0"/>
            </a:br>
            <a:r>
              <a:rPr lang="ru-RU" dirty="0"/>
              <a:t>с ограничительными мерами экономического характера, введенными отдельными недружественными странами </a:t>
            </a:r>
            <a:br>
              <a:rPr lang="ru-RU" dirty="0"/>
            </a:br>
            <a:r>
              <a:rPr lang="ru-RU" dirty="0"/>
              <a:t>в отношении Российской Федерации, и возникновением независящих от сторон контракта обстоятельств,</a:t>
            </a:r>
            <a:br>
              <a:rPr lang="ru-RU" dirty="0"/>
            </a:br>
            <a:r>
              <a:rPr lang="ru-RU" dirty="0"/>
              <a:t>влекущих невозможность его исполнения.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="" xmlns:a16="http://schemas.microsoft.com/office/drawing/2014/main" id="{BFAB1AB2-4EFE-0DD2-493F-5062DEE0A220}"/>
              </a:ext>
            </a:extLst>
          </p:cNvPr>
          <p:cNvSpPr txBox="1"/>
          <p:nvPr/>
        </p:nvSpPr>
        <p:spPr>
          <a:xfrm>
            <a:off x="20776019" y="3686201"/>
            <a:ext cx="2440408" cy="1457342"/>
          </a:xfrm>
          <a:prstGeom prst="roundRect">
            <a:avLst>
              <a:gd name="adj" fmla="val 7961"/>
            </a:avLst>
          </a:prstGeom>
          <a:solidFill>
            <a:srgbClr val="B9D9EB"/>
          </a:solidFill>
        </p:spPr>
        <p:txBody>
          <a:bodyPr wrap="square" lIns="0" tIns="0" rIns="0" bIns="0" anchor="ctr">
            <a:noAutofit/>
          </a:bodyPr>
          <a:lstStyle/>
          <a:p>
            <a:pPr algn="ctr">
              <a:spcAft>
                <a:spcPts val="600"/>
              </a:spcAft>
            </a:pPr>
            <a:r>
              <a:rPr lang="ru-RU" sz="2400" dirty="0">
                <a:solidFill>
                  <a:srgbClr val="333333"/>
                </a:solidFill>
                <a:latin typeface="Gramatika Medium" pitchFamily="2" charset="0"/>
                <a:cs typeface="Arial" panose="020B0604020202020204" pitchFamily="34" charset="0"/>
              </a:rPr>
              <a:t>ГРБС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="" xmlns:a16="http://schemas.microsoft.com/office/drawing/2014/main" id="{A8C469A5-E4B7-5064-AE08-81EAE94128FA}"/>
              </a:ext>
            </a:extLst>
          </p:cNvPr>
          <p:cNvSpPr txBox="1"/>
          <p:nvPr/>
        </p:nvSpPr>
        <p:spPr>
          <a:xfrm>
            <a:off x="16407751" y="5645513"/>
            <a:ext cx="6801499" cy="4159908"/>
          </a:xfrm>
          <a:prstGeom prst="roundRect">
            <a:avLst>
              <a:gd name="adj" fmla="val 4167"/>
            </a:avLst>
          </a:prstGeom>
          <a:solidFill>
            <a:schemeClr val="bg1"/>
          </a:solidFill>
          <a:ln w="19050">
            <a:solidFill>
              <a:schemeClr val="bg1">
                <a:lumMod val="75000"/>
              </a:schemeClr>
            </a:solidFill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80000" rIns="0" rtlCol="0" anchor="t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algn="ctr" hangingPunct="1">
              <a:defRPr sz="2000" kern="1200">
                <a:solidFill>
                  <a:srgbClr val="333333"/>
                </a:solidFill>
                <a:latin typeface="Gramatika Medium" pitchFamily="2" charset="0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13750" indent="-213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1600" dirty="0">
                <a:latin typeface="Gramatika Light" pitchFamily="2" charset="0"/>
              </a:rPr>
              <a:t>Определяет объем средств, необходимых (в том числе дополнительных) для исполнения контракта на новых условиях и их источник (в случае необходимости)</a:t>
            </a:r>
          </a:p>
          <a:p>
            <a:pPr marL="213750" indent="-213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1600" dirty="0">
                <a:latin typeface="Gramatika Light" pitchFamily="2" charset="0"/>
              </a:rPr>
              <a:t>Проверяет обоснование изменения цены контракта </a:t>
            </a:r>
            <a:br>
              <a:rPr lang="ru-RU" sz="1600" dirty="0">
                <a:latin typeface="Gramatika Light" pitchFamily="2" charset="0"/>
              </a:rPr>
            </a:br>
            <a:r>
              <a:rPr lang="ru-RU" sz="1600" dirty="0">
                <a:latin typeface="Gramatika Light" pitchFamily="2" charset="0"/>
              </a:rPr>
              <a:t>(в случае, если изменение существенных условий контракта предполагает изменение цены контракта) или проверку сохранения цены контракта</a:t>
            </a:r>
          </a:p>
          <a:p>
            <a:pPr marL="213750" indent="-213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1600" dirty="0">
                <a:latin typeface="Gramatika Light" pitchFamily="2" charset="0"/>
              </a:rPr>
              <a:t>Приобщает к предложению сведения о поставщике, являющемся стороной контракта, включая наименование </a:t>
            </a:r>
            <a:br>
              <a:rPr lang="ru-RU" sz="1600" dirty="0">
                <a:latin typeface="Gramatika Light" pitchFamily="2" charset="0"/>
              </a:rPr>
            </a:br>
            <a:r>
              <a:rPr lang="ru-RU" sz="1600" dirty="0">
                <a:latin typeface="Gramatika Light" pitchFamily="2" charset="0"/>
              </a:rPr>
              <a:t>и идентификационный номер налогоплательщика, </a:t>
            </a:r>
            <a:br>
              <a:rPr lang="ru-RU" sz="1600" dirty="0">
                <a:latin typeface="Gramatika Light" pitchFamily="2" charset="0"/>
              </a:rPr>
            </a:br>
            <a:r>
              <a:rPr lang="ru-RU" sz="1600" dirty="0">
                <a:latin typeface="Gramatika Light" pitchFamily="2" charset="0"/>
              </a:rPr>
              <a:t>и документы, полученные им в соответствии </a:t>
            </a:r>
            <a:br>
              <a:rPr lang="ru-RU" sz="1600" dirty="0">
                <a:latin typeface="Gramatika Light" pitchFamily="2" charset="0"/>
              </a:rPr>
            </a:br>
            <a:r>
              <a:rPr lang="ru-RU" sz="1600" dirty="0">
                <a:latin typeface="Gramatika Light" pitchFamily="2" charset="0"/>
              </a:rPr>
              <a:t>с подпунктом 2 настоящего пункта</a:t>
            </a:r>
          </a:p>
          <a:p>
            <a:pPr marL="213750" indent="-213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1600" dirty="0">
                <a:latin typeface="Gramatika Light" pitchFamily="2" charset="0"/>
              </a:rPr>
              <a:t>Осуществляет подготовку заключения о возможности изменения существенных условий контракта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="" xmlns:a16="http://schemas.microsoft.com/office/drawing/2014/main" id="{BE9BE577-3E1D-C561-4D25-A94BC455018F}"/>
              </a:ext>
            </a:extLst>
          </p:cNvPr>
          <p:cNvSpPr txBox="1"/>
          <p:nvPr/>
        </p:nvSpPr>
        <p:spPr>
          <a:xfrm>
            <a:off x="1175656" y="5645513"/>
            <a:ext cx="6801499" cy="6816674"/>
          </a:xfrm>
          <a:prstGeom prst="roundRect">
            <a:avLst>
              <a:gd name="adj" fmla="val 1705"/>
            </a:avLst>
          </a:prstGeom>
          <a:solidFill>
            <a:schemeClr val="bg1"/>
          </a:solidFill>
          <a:ln w="19050">
            <a:solidFill>
              <a:schemeClr val="bg1">
                <a:lumMod val="75000"/>
              </a:schemeClr>
            </a:solidFill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80000" rIns="0" rtlCol="0" anchor="t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213750" indent="-213750" hangingPunct="1">
              <a:buFont typeface="Arial" panose="020B0604020202020204" pitchFamily="34" charset="0"/>
              <a:buChar char="•"/>
              <a:defRPr sz="1600" kern="1200">
                <a:solidFill>
                  <a:srgbClr val="333333"/>
                </a:solidFill>
                <a:latin typeface="Gramatika Light" pitchFamily="2" charset="0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600"/>
              </a:spcAft>
              <a:buNone/>
            </a:pPr>
            <a:r>
              <a:rPr lang="ru-RU" dirty="0">
                <a:latin typeface="Gramatika Medium" pitchFamily="2" charset="0"/>
              </a:rPr>
              <a:t>К предложению об изменении существенных условий контракта прилагаются следующие документы:</a:t>
            </a:r>
          </a:p>
          <a:p>
            <a:pPr>
              <a:spcAft>
                <a:spcPts val="600"/>
              </a:spcAft>
            </a:pPr>
            <a:r>
              <a:rPr lang="ru-RU" dirty="0"/>
              <a:t>информация о реквизитах контракта, включая его наименование, дату заключения, номер, в том числе номер в реестре контрактов, заключенных заказчиками </a:t>
            </a:r>
            <a:r>
              <a:rPr lang="ru-R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(при наличии)</a:t>
            </a:r>
          </a:p>
          <a:p>
            <a:pPr>
              <a:spcAft>
                <a:spcPts val="600"/>
              </a:spcAft>
            </a:pPr>
            <a:r>
              <a:rPr lang="ru-RU" dirty="0"/>
              <a:t>предложения об изменении существенных условий контракта </a:t>
            </a:r>
            <a:r>
              <a:rPr lang="ru-R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(с указанием изменений по каждой номенклатурной позиции, если их несколько, включая изменение цены, сроков исполнения обязательств и порядка их оплаты)</a:t>
            </a:r>
          </a:p>
          <a:p>
            <a:pPr>
              <a:spcAft>
                <a:spcPts val="600"/>
              </a:spcAft>
            </a:pPr>
            <a:r>
              <a:rPr lang="ru-RU" dirty="0"/>
              <a:t>документ (документы), подтверждающий (подтверждающие) наличие независящих от сторон контракта обстоятельств, влекущих невозможность исполнения контракта </a:t>
            </a:r>
            <a:br>
              <a:rPr lang="ru-RU" dirty="0"/>
            </a:br>
            <a:r>
              <a:rPr lang="ru-RU" dirty="0"/>
              <a:t>в соответствии с действующими условиями </a:t>
            </a:r>
            <a:r>
              <a:rPr lang="ru-R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(например, сравнение цен товаров до и после санкций, письма логистических компаний и производителей, договор с производителем товара, дилером, документы, выдаваемые Торгово-промышленной палатой и иными экспертными организациями)</a:t>
            </a:r>
          </a:p>
          <a:p>
            <a:pPr>
              <a:spcAft>
                <a:spcPts val="600"/>
              </a:spcAft>
            </a:pPr>
            <a:r>
              <a:rPr lang="ru-RU" dirty="0"/>
              <a:t>проект дополнительного соглашения к контракту об изменении существенных условий контракта</a:t>
            </a:r>
          </a:p>
          <a:p>
            <a:pPr>
              <a:spcAft>
                <a:spcPts val="600"/>
              </a:spcAft>
            </a:pPr>
            <a:r>
              <a:rPr lang="ru-RU" dirty="0"/>
              <a:t>обоснование изменения цены контракта либо сохранения прежней цены </a:t>
            </a:r>
            <a:r>
              <a:rPr lang="ru-R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(в случае изменения функциональных, качественных характеристик и иных потребительских свойств товара (работы, услуги))</a:t>
            </a:r>
          </a:p>
        </p:txBody>
      </p:sp>
      <p:cxnSp>
        <p:nvCxnSpPr>
          <p:cNvPr id="37" name="Прямая со стрелкой 36">
            <a:extLst>
              <a:ext uri="{FF2B5EF4-FFF2-40B4-BE49-F238E27FC236}">
                <a16:creationId xmlns="" xmlns:a16="http://schemas.microsoft.com/office/drawing/2014/main" id="{49F6A2C8-DD24-EF77-9595-A8C75EAD346A}"/>
              </a:ext>
            </a:extLst>
          </p:cNvPr>
          <p:cNvCxnSpPr>
            <a:cxnSpLocks/>
            <a:stCxn id="28" idx="0"/>
            <a:endCxn id="24" idx="2"/>
          </p:cNvCxnSpPr>
          <p:nvPr/>
        </p:nvCxnSpPr>
        <p:spPr>
          <a:xfrm flipH="1" flipV="1">
            <a:off x="12191545" y="5144154"/>
            <a:ext cx="455" cy="501359"/>
          </a:xfrm>
          <a:prstGeom prst="straightConnector1">
            <a:avLst/>
          </a:prstGeom>
          <a:ln w="19050">
            <a:solidFill>
              <a:srgbClr val="333333"/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>
            <a:extLst>
              <a:ext uri="{FF2B5EF4-FFF2-40B4-BE49-F238E27FC236}">
                <a16:creationId xmlns="" xmlns:a16="http://schemas.microsoft.com/office/drawing/2014/main" id="{3B84FB46-828E-3980-25C8-609FAB08A21C}"/>
              </a:ext>
            </a:extLst>
          </p:cNvPr>
          <p:cNvCxnSpPr>
            <a:cxnSpLocks/>
          </p:cNvCxnSpPr>
          <p:nvPr/>
        </p:nvCxnSpPr>
        <p:spPr>
          <a:xfrm flipH="1">
            <a:off x="15591840" y="5143543"/>
            <a:ext cx="815001" cy="501970"/>
          </a:xfrm>
          <a:prstGeom prst="straightConnector1">
            <a:avLst/>
          </a:prstGeom>
          <a:ln w="19050">
            <a:solidFill>
              <a:srgbClr val="333333"/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>
            <a:extLst>
              <a:ext uri="{FF2B5EF4-FFF2-40B4-BE49-F238E27FC236}">
                <a16:creationId xmlns="" xmlns:a16="http://schemas.microsoft.com/office/drawing/2014/main" id="{F9BC73CB-103B-5CCB-8AEA-1048F72BFC34}"/>
              </a:ext>
            </a:extLst>
          </p:cNvPr>
          <p:cNvCxnSpPr>
            <a:cxnSpLocks/>
            <a:stCxn id="31" idx="1"/>
            <a:endCxn id="32" idx="3"/>
          </p:cNvCxnSpPr>
          <p:nvPr/>
        </p:nvCxnSpPr>
        <p:spPr>
          <a:xfrm flipH="1">
            <a:off x="20010474" y="4414872"/>
            <a:ext cx="765545" cy="0"/>
          </a:xfrm>
          <a:prstGeom prst="straightConnector1">
            <a:avLst/>
          </a:prstGeom>
          <a:ln w="19050">
            <a:solidFill>
              <a:srgbClr val="333333"/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 стрелкой 44">
            <a:extLst>
              <a:ext uri="{FF2B5EF4-FFF2-40B4-BE49-F238E27FC236}">
                <a16:creationId xmlns="" xmlns:a16="http://schemas.microsoft.com/office/drawing/2014/main" id="{4E3BD360-6B04-3D9D-03E6-C2EE18C9603A}"/>
              </a:ext>
            </a:extLst>
          </p:cNvPr>
          <p:cNvCxnSpPr>
            <a:cxnSpLocks/>
            <a:endCxn id="32" idx="2"/>
          </p:cNvCxnSpPr>
          <p:nvPr/>
        </p:nvCxnSpPr>
        <p:spPr>
          <a:xfrm flipH="1" flipV="1">
            <a:off x="18208432" y="5143543"/>
            <a:ext cx="680" cy="501970"/>
          </a:xfrm>
          <a:prstGeom prst="straightConnector1">
            <a:avLst/>
          </a:prstGeom>
          <a:ln w="19050">
            <a:solidFill>
              <a:srgbClr val="333333"/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 стрелкой 47">
            <a:extLst>
              <a:ext uri="{FF2B5EF4-FFF2-40B4-BE49-F238E27FC236}">
                <a16:creationId xmlns="" xmlns:a16="http://schemas.microsoft.com/office/drawing/2014/main" id="{A0ACDD69-BB80-8FFA-B5FC-0D3666177767}"/>
              </a:ext>
            </a:extLst>
          </p:cNvPr>
          <p:cNvCxnSpPr>
            <a:cxnSpLocks/>
            <a:endCxn id="31" idx="2"/>
          </p:cNvCxnSpPr>
          <p:nvPr/>
        </p:nvCxnSpPr>
        <p:spPr>
          <a:xfrm flipV="1">
            <a:off x="21996223" y="5143543"/>
            <a:ext cx="0" cy="501970"/>
          </a:xfrm>
          <a:prstGeom prst="straightConnector1">
            <a:avLst/>
          </a:prstGeom>
          <a:ln w="19050">
            <a:solidFill>
              <a:srgbClr val="333333"/>
            </a:solidFill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="" xmlns:a16="http://schemas.microsoft.com/office/drawing/2014/main" id="{9C07F7D8-8BD1-C2C6-66ED-655F2FAE568B}"/>
              </a:ext>
            </a:extLst>
          </p:cNvPr>
          <p:cNvSpPr txBox="1"/>
          <p:nvPr/>
        </p:nvSpPr>
        <p:spPr>
          <a:xfrm>
            <a:off x="16391102" y="10359398"/>
            <a:ext cx="3619371" cy="2102790"/>
          </a:xfrm>
          <a:prstGeom prst="roundRect">
            <a:avLst>
              <a:gd name="adj" fmla="val 7961"/>
            </a:avLst>
          </a:prstGeom>
          <a:solidFill>
            <a:schemeClr val="bg1"/>
          </a:solidFill>
          <a:ln w="25400">
            <a:solidFill>
              <a:srgbClr val="FF0000"/>
            </a:solidFill>
          </a:ln>
        </p:spPr>
        <p:txBody>
          <a:bodyPr wrap="square" lIns="0" tIns="0" rIns="0" bIns="0" anchor="ctr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algn="ctr">
              <a:defRPr sz="1600">
                <a:solidFill>
                  <a:srgbClr val="333333"/>
                </a:solidFill>
                <a:latin typeface="Gramatika Medium" pitchFamily="2" charset="0"/>
                <a:cs typeface="Arial" panose="020B0604020202020204" pitchFamily="34" charset="0"/>
              </a:defRPr>
            </a:lvl1pPr>
          </a:lstStyle>
          <a:p>
            <a:r>
              <a:rPr lang="ru-RU" sz="2000" dirty="0"/>
              <a:t>Отказывает в приятии предложения </a:t>
            </a:r>
          </a:p>
          <a:p>
            <a:r>
              <a:rPr lang="ru-RU" sz="2000" dirty="0">
                <a:latin typeface="Gramatika Light" pitchFamily="2" charset="0"/>
              </a:rPr>
              <a:t>по изменению существенных условий контракта</a:t>
            </a:r>
          </a:p>
        </p:txBody>
      </p:sp>
      <p:cxnSp>
        <p:nvCxnSpPr>
          <p:cNvPr id="57" name="Прямая со стрелкой 56">
            <a:extLst>
              <a:ext uri="{FF2B5EF4-FFF2-40B4-BE49-F238E27FC236}">
                <a16:creationId xmlns="" xmlns:a16="http://schemas.microsoft.com/office/drawing/2014/main" id="{3CF77E84-D857-3B83-DE21-910DA349ABDE}"/>
              </a:ext>
            </a:extLst>
          </p:cNvPr>
          <p:cNvCxnSpPr>
            <a:cxnSpLocks/>
          </p:cNvCxnSpPr>
          <p:nvPr/>
        </p:nvCxnSpPr>
        <p:spPr>
          <a:xfrm flipH="1">
            <a:off x="15591840" y="11410792"/>
            <a:ext cx="815001" cy="0"/>
          </a:xfrm>
          <a:prstGeom prst="straightConnector1">
            <a:avLst/>
          </a:prstGeom>
          <a:ln w="19050">
            <a:solidFill>
              <a:srgbClr val="333333"/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0" name="Прямоугольник: скругленные углы 42">
            <a:extLst>
              <a:ext uri="{FF2B5EF4-FFF2-40B4-BE49-F238E27FC236}">
                <a16:creationId xmlns="" xmlns:a16="http://schemas.microsoft.com/office/drawing/2014/main" id="{E1BA7372-AA96-6E62-6F4D-44D1EB610B78}"/>
              </a:ext>
            </a:extLst>
          </p:cNvPr>
          <p:cNvSpPr/>
          <p:nvPr/>
        </p:nvSpPr>
        <p:spPr>
          <a:xfrm>
            <a:off x="11165510" y="5143543"/>
            <a:ext cx="977289" cy="431290"/>
          </a:xfrm>
          <a:prstGeom prst="roundRect">
            <a:avLst/>
          </a:prstGeom>
          <a:solidFill>
            <a:srgbClr val="C0000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rgbClr val="C00000"/>
                </a:solidFill>
                <a:latin typeface="Gramatika Light" pitchFamily="2" charset="0"/>
                <a:ea typeface="+mj-ea"/>
                <a:cs typeface="+mj-cs"/>
              </a:rPr>
              <a:t>3 </a:t>
            </a:r>
            <a:r>
              <a:rPr lang="ru-RU" sz="1600" dirty="0" err="1">
                <a:solidFill>
                  <a:srgbClr val="C00000"/>
                </a:solidFill>
                <a:latin typeface="Gramatika Light" pitchFamily="2" charset="0"/>
                <a:ea typeface="+mj-ea"/>
                <a:cs typeface="+mj-cs"/>
              </a:rPr>
              <a:t>р.д</a:t>
            </a:r>
            <a:r>
              <a:rPr lang="ru-RU" sz="1600" dirty="0">
                <a:solidFill>
                  <a:srgbClr val="C00000"/>
                </a:solidFill>
                <a:latin typeface="Gramatika Light" pitchFamily="2" charset="0"/>
                <a:ea typeface="+mj-ea"/>
                <a:cs typeface="+mj-cs"/>
              </a:rPr>
              <a:t>.</a:t>
            </a:r>
          </a:p>
        </p:txBody>
      </p:sp>
      <p:sp>
        <p:nvSpPr>
          <p:cNvPr id="151" name="Прямоугольник: скругленные углы 42">
            <a:extLst>
              <a:ext uri="{FF2B5EF4-FFF2-40B4-BE49-F238E27FC236}">
                <a16:creationId xmlns="" xmlns:a16="http://schemas.microsoft.com/office/drawing/2014/main" id="{B40F97D7-9600-712C-CE9C-15C15B840CA9}"/>
              </a:ext>
            </a:extLst>
          </p:cNvPr>
          <p:cNvSpPr/>
          <p:nvPr/>
        </p:nvSpPr>
        <p:spPr>
          <a:xfrm rot="19701575">
            <a:off x="15444722" y="4947708"/>
            <a:ext cx="710077" cy="468614"/>
          </a:xfrm>
          <a:prstGeom prst="roundRect">
            <a:avLst/>
          </a:prstGeom>
          <a:solidFill>
            <a:srgbClr val="C0000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ru-RU" sz="1600" dirty="0">
                <a:solidFill>
                  <a:srgbClr val="C00000"/>
                </a:solidFill>
                <a:latin typeface="Gramatika Light" pitchFamily="2" charset="0"/>
                <a:ea typeface="+mj-ea"/>
                <a:cs typeface="+mj-cs"/>
              </a:rPr>
              <a:t>1 </a:t>
            </a:r>
            <a:r>
              <a:rPr lang="ru-RU" sz="1600" dirty="0" err="1">
                <a:solidFill>
                  <a:srgbClr val="C00000"/>
                </a:solidFill>
                <a:latin typeface="Gramatika Light" pitchFamily="2" charset="0"/>
                <a:ea typeface="+mj-ea"/>
                <a:cs typeface="+mj-cs"/>
              </a:rPr>
              <a:t>р.д</a:t>
            </a:r>
            <a:r>
              <a:rPr lang="ru-RU" sz="1600" dirty="0">
                <a:solidFill>
                  <a:srgbClr val="C00000"/>
                </a:solidFill>
                <a:latin typeface="Gramatika Light" pitchFamily="2" charset="0"/>
                <a:ea typeface="+mj-ea"/>
                <a:cs typeface="+mj-cs"/>
              </a:rPr>
              <a:t>.</a:t>
            </a:r>
          </a:p>
        </p:txBody>
      </p:sp>
      <p:sp>
        <p:nvSpPr>
          <p:cNvPr id="152" name="Прямоугольник: скругленные углы 42">
            <a:extLst>
              <a:ext uri="{FF2B5EF4-FFF2-40B4-BE49-F238E27FC236}">
                <a16:creationId xmlns="" xmlns:a16="http://schemas.microsoft.com/office/drawing/2014/main" id="{F9BA3E8B-BB5A-8604-FE11-364A3BFB51BD}"/>
              </a:ext>
            </a:extLst>
          </p:cNvPr>
          <p:cNvSpPr/>
          <p:nvPr/>
        </p:nvSpPr>
        <p:spPr>
          <a:xfrm>
            <a:off x="20059220" y="4570397"/>
            <a:ext cx="668051" cy="573145"/>
          </a:xfrm>
          <a:prstGeom prst="roundRect">
            <a:avLst/>
          </a:prstGeom>
          <a:solidFill>
            <a:srgbClr val="C0000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ru-RU" sz="1600" dirty="0">
                <a:solidFill>
                  <a:srgbClr val="C00000"/>
                </a:solidFill>
                <a:latin typeface="Gramatika Light" pitchFamily="2" charset="0"/>
                <a:ea typeface="+mj-ea"/>
                <a:cs typeface="+mj-cs"/>
              </a:rPr>
              <a:t>1 </a:t>
            </a:r>
            <a:r>
              <a:rPr lang="ru-RU" sz="1600" dirty="0" err="1">
                <a:solidFill>
                  <a:srgbClr val="C00000"/>
                </a:solidFill>
                <a:latin typeface="Gramatika Light" pitchFamily="2" charset="0"/>
                <a:ea typeface="+mj-ea"/>
                <a:cs typeface="+mj-cs"/>
              </a:rPr>
              <a:t>р.д</a:t>
            </a:r>
            <a:r>
              <a:rPr lang="ru-RU" sz="1600" dirty="0">
                <a:solidFill>
                  <a:srgbClr val="C00000"/>
                </a:solidFill>
                <a:latin typeface="Gramatika Light" pitchFamily="2" charset="0"/>
                <a:ea typeface="+mj-ea"/>
                <a:cs typeface="+mj-cs"/>
              </a:rPr>
              <a:t>.</a:t>
            </a:r>
          </a:p>
        </p:txBody>
      </p:sp>
      <p:sp>
        <p:nvSpPr>
          <p:cNvPr id="153" name="Прямоугольник: скругленные углы 42">
            <a:extLst>
              <a:ext uri="{FF2B5EF4-FFF2-40B4-BE49-F238E27FC236}">
                <a16:creationId xmlns="" xmlns:a16="http://schemas.microsoft.com/office/drawing/2014/main" id="{77029C24-D93F-7B64-AACB-3520A03CFD4D}"/>
              </a:ext>
            </a:extLst>
          </p:cNvPr>
          <p:cNvSpPr/>
          <p:nvPr/>
        </p:nvSpPr>
        <p:spPr>
          <a:xfrm>
            <a:off x="15665769" y="10714008"/>
            <a:ext cx="668051" cy="527980"/>
          </a:xfrm>
          <a:prstGeom prst="roundRect">
            <a:avLst/>
          </a:prstGeom>
          <a:solidFill>
            <a:srgbClr val="C0000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ru-RU" sz="1600" dirty="0">
                <a:solidFill>
                  <a:srgbClr val="C00000"/>
                </a:solidFill>
                <a:latin typeface="Gramatika Light" pitchFamily="2" charset="0"/>
                <a:ea typeface="+mj-ea"/>
                <a:cs typeface="+mj-cs"/>
              </a:rPr>
              <a:t>1 </a:t>
            </a:r>
            <a:r>
              <a:rPr lang="ru-RU" sz="1600" dirty="0" err="1">
                <a:solidFill>
                  <a:srgbClr val="C00000"/>
                </a:solidFill>
                <a:latin typeface="Gramatika Light" pitchFamily="2" charset="0"/>
                <a:ea typeface="+mj-ea"/>
                <a:cs typeface="+mj-cs"/>
              </a:rPr>
              <a:t>р.д</a:t>
            </a:r>
            <a:r>
              <a:rPr lang="ru-RU" sz="1600" dirty="0">
                <a:solidFill>
                  <a:srgbClr val="C00000"/>
                </a:solidFill>
                <a:latin typeface="Gramatika Light" pitchFamily="2" charset="0"/>
                <a:ea typeface="+mj-ea"/>
                <a:cs typeface="+mj-cs"/>
              </a:rPr>
              <a:t>.</a:t>
            </a:r>
          </a:p>
        </p:txBody>
      </p:sp>
      <p:sp>
        <p:nvSpPr>
          <p:cNvPr id="157" name="Прямоугольник: скругленные углы 42">
            <a:extLst>
              <a:ext uri="{FF2B5EF4-FFF2-40B4-BE49-F238E27FC236}">
                <a16:creationId xmlns="" xmlns:a16="http://schemas.microsoft.com/office/drawing/2014/main" id="{2E916368-969E-03DC-70F2-6FD3D32EF2AC}"/>
              </a:ext>
            </a:extLst>
          </p:cNvPr>
          <p:cNvSpPr/>
          <p:nvPr/>
        </p:nvSpPr>
        <p:spPr>
          <a:xfrm>
            <a:off x="19670450" y="3229213"/>
            <a:ext cx="1445592" cy="360000"/>
          </a:xfrm>
          <a:prstGeom prst="roundRect">
            <a:avLst/>
          </a:prstGeom>
          <a:solidFill>
            <a:schemeClr val="accent6">
              <a:lumMod val="60000"/>
              <a:lumOff val="40000"/>
              <a:alpha val="4968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ru-RU" sz="1600" dirty="0">
                <a:solidFill>
                  <a:schemeClr val="accent6">
                    <a:lumMod val="50000"/>
                  </a:schemeClr>
                </a:solidFill>
                <a:latin typeface="Gramatika Light" pitchFamily="2" charset="0"/>
                <a:ea typeface="+mj-ea"/>
                <a:cs typeface="+mj-cs"/>
              </a:rPr>
              <a:t>обращение</a:t>
            </a:r>
          </a:p>
        </p:txBody>
      </p:sp>
    </p:spTree>
    <p:extLst>
      <p:ext uri="{BB962C8B-B14F-4D97-AF65-F5344CB8AC3E}">
        <p14:creationId xmlns:p14="http://schemas.microsoft.com/office/powerpoint/2010/main" val="898488536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Прямоугольник 130">
            <a:extLst>
              <a:ext uri="{FF2B5EF4-FFF2-40B4-BE49-F238E27FC236}">
                <a16:creationId xmlns="" xmlns:a16="http://schemas.microsoft.com/office/drawing/2014/main" id="{5FC11D8E-9198-6ED6-B59A-E0993A0218DC}"/>
              </a:ext>
            </a:extLst>
          </p:cNvPr>
          <p:cNvSpPr/>
          <p:nvPr/>
        </p:nvSpPr>
        <p:spPr>
          <a:xfrm>
            <a:off x="0" y="-1"/>
            <a:ext cx="24384000" cy="2783206"/>
          </a:xfrm>
          <a:prstGeom prst="rect">
            <a:avLst/>
          </a:prstGeom>
          <a:solidFill>
            <a:srgbClr val="B9D9EB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366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"/>
              <a:cs typeface="Helvetica"/>
            </a:endParaRPr>
          </a:p>
        </p:txBody>
      </p:sp>
      <p:pic>
        <p:nvPicPr>
          <p:cNvPr id="132" name="Изображение" descr="Изображение">
            <a:extLst>
              <a:ext uri="{FF2B5EF4-FFF2-40B4-BE49-F238E27FC236}">
                <a16:creationId xmlns="" xmlns:a16="http://schemas.microsoft.com/office/drawing/2014/main" id="{72B587A9-9C1D-6E50-7D4A-A376DF6CCEC3}"/>
              </a:ext>
            </a:extLst>
          </p:cNvPr>
          <p:cNvPicPr>
            <a:picLocks/>
          </p:cNvPicPr>
          <p:nvPr/>
        </p:nvPicPr>
        <p:blipFill rotWithShape="1">
          <a:blip r:embed="rId3" cstate="hqprint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600650" y="614"/>
            <a:ext cx="3783352" cy="2781980"/>
          </a:xfrm>
          <a:prstGeom prst="rect">
            <a:avLst/>
          </a:prstGeom>
        </p:spPr>
      </p:pic>
      <p:pic>
        <p:nvPicPr>
          <p:cNvPr id="133" name="Рисунок 132">
            <a:extLst>
              <a:ext uri="{FF2B5EF4-FFF2-40B4-BE49-F238E27FC236}">
                <a16:creationId xmlns="" xmlns:a16="http://schemas.microsoft.com/office/drawing/2014/main" id="{0CF1A0B1-8149-35CB-0C4E-66ACE4F167F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70306"/>
          <a:stretch/>
        </p:blipFill>
        <p:spPr>
          <a:xfrm>
            <a:off x="21890142" y="565941"/>
            <a:ext cx="1319108" cy="1651326"/>
          </a:xfrm>
          <a:prstGeom prst="rect">
            <a:avLst/>
          </a:prstGeom>
        </p:spPr>
      </p:pic>
      <p:sp>
        <p:nvSpPr>
          <p:cNvPr id="134" name="Текст 4">
            <a:extLst>
              <a:ext uri="{FF2B5EF4-FFF2-40B4-BE49-F238E27FC236}">
                <a16:creationId xmlns="" xmlns:a16="http://schemas.microsoft.com/office/drawing/2014/main" id="{61A2CD8E-6803-30A2-53BF-ACD9208593EA}"/>
              </a:ext>
            </a:extLst>
          </p:cNvPr>
          <p:cNvSpPr txBox="1">
            <a:spLocks/>
          </p:cNvSpPr>
          <p:nvPr/>
        </p:nvSpPr>
        <p:spPr>
          <a:xfrm>
            <a:off x="1174750" y="903606"/>
            <a:ext cx="19170650" cy="1879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18288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6600" kern="1200" baseline="0">
                <a:solidFill>
                  <a:srgbClr val="333333"/>
                </a:solidFill>
                <a:latin typeface="Gramatika Bold" pitchFamily="2" charset="0"/>
                <a:ea typeface="+mn-ea"/>
                <a:cs typeface="+mn-cs"/>
              </a:defRPr>
            </a:lvl1pPr>
            <a:lvl2pPr marL="13716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2860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2004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1148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sz="4800" dirty="0"/>
              <a:t>ЭТАПЫ 3, 4 </a:t>
            </a:r>
            <a:br>
              <a:rPr lang="ru-RU" sz="4800" dirty="0"/>
            </a:br>
            <a:r>
              <a:rPr lang="ru-RU" sz="4000" dirty="0">
                <a:latin typeface="Gramatika Light" pitchFamily="2" charset="0"/>
              </a:rPr>
              <a:t>Действия ГРБС</a:t>
            </a:r>
            <a:endParaRPr lang="ru-RU" sz="4800" dirty="0">
              <a:latin typeface="Gramatika Light" pitchFamily="2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="" xmlns:a16="http://schemas.microsoft.com/office/drawing/2014/main" id="{75312F99-37F6-CFA9-09CD-BE6E8445A1CD}"/>
              </a:ext>
            </a:extLst>
          </p:cNvPr>
          <p:cNvSpPr txBox="1"/>
          <p:nvPr/>
        </p:nvSpPr>
        <p:spPr>
          <a:xfrm>
            <a:off x="1174750" y="4243719"/>
            <a:ext cx="5754551" cy="1630063"/>
          </a:xfrm>
          <a:prstGeom prst="roundRect">
            <a:avLst>
              <a:gd name="adj" fmla="val 7961"/>
            </a:avLst>
          </a:prstGeom>
          <a:solidFill>
            <a:schemeClr val="bg1"/>
          </a:solidFill>
          <a:ln w="25400">
            <a:solidFill>
              <a:srgbClr val="B9D9EB"/>
            </a:solidFill>
          </a:ln>
        </p:spPr>
        <p:txBody>
          <a:bodyPr wrap="square" lIns="0" tIns="0" rIns="0" bIns="0" anchor="ctr">
            <a:noAutofit/>
          </a:bodyPr>
          <a:lstStyle/>
          <a:p>
            <a:pPr algn="ctr">
              <a:spcAft>
                <a:spcPts val="600"/>
              </a:spcAft>
            </a:pPr>
            <a:r>
              <a:rPr lang="ru-RU" sz="2400" dirty="0">
                <a:solidFill>
                  <a:srgbClr val="333333"/>
                </a:solidFill>
                <a:latin typeface="Gramatika Medium" pitchFamily="2" charset="0"/>
                <a:cs typeface="Arial" panose="020B0604020202020204" pitchFamily="34" charset="0"/>
              </a:rPr>
              <a:t>Министерство финансов Нижегородской области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="" xmlns:a16="http://schemas.microsoft.com/office/drawing/2014/main" id="{A85CBD5D-8530-E546-5F87-1DE94BCF3E5D}"/>
              </a:ext>
            </a:extLst>
          </p:cNvPr>
          <p:cNvSpPr txBox="1"/>
          <p:nvPr/>
        </p:nvSpPr>
        <p:spPr>
          <a:xfrm>
            <a:off x="1130133" y="6598065"/>
            <a:ext cx="5754551" cy="1630063"/>
          </a:xfrm>
          <a:prstGeom prst="roundRect">
            <a:avLst>
              <a:gd name="adj" fmla="val 7961"/>
            </a:avLst>
          </a:prstGeom>
          <a:solidFill>
            <a:schemeClr val="bg1"/>
          </a:solidFill>
          <a:ln w="25400">
            <a:solidFill>
              <a:srgbClr val="B9D9EB"/>
            </a:solidFill>
          </a:ln>
        </p:spPr>
        <p:txBody>
          <a:bodyPr wrap="square" lIns="0" tIns="0" rIns="0" bIns="0" anchor="ctr">
            <a:noAutofit/>
          </a:bodyPr>
          <a:lstStyle/>
          <a:p>
            <a:pPr algn="ctr">
              <a:spcAft>
                <a:spcPts val="600"/>
              </a:spcAft>
            </a:pPr>
            <a:r>
              <a:rPr lang="ru-RU" sz="2400" dirty="0">
                <a:solidFill>
                  <a:srgbClr val="333333"/>
                </a:solidFill>
                <a:latin typeface="Gramatika Medium" pitchFamily="2" charset="0"/>
                <a:cs typeface="Arial" panose="020B0604020202020204" pitchFamily="34" charset="0"/>
              </a:rPr>
              <a:t>Министерство экономического развития и инвестиций Нижегородской области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="" xmlns:a16="http://schemas.microsoft.com/office/drawing/2014/main" id="{C045A45D-8887-AFD5-3A7B-2F61583F7E17}"/>
              </a:ext>
            </a:extLst>
          </p:cNvPr>
          <p:cNvSpPr txBox="1"/>
          <p:nvPr/>
        </p:nvSpPr>
        <p:spPr>
          <a:xfrm>
            <a:off x="8201502" y="5125933"/>
            <a:ext cx="3050721" cy="2219980"/>
          </a:xfrm>
          <a:prstGeom prst="roundRect">
            <a:avLst>
              <a:gd name="adj" fmla="val 7961"/>
            </a:avLst>
          </a:prstGeom>
          <a:solidFill>
            <a:srgbClr val="B9D9EB"/>
          </a:solidFill>
        </p:spPr>
        <p:txBody>
          <a:bodyPr wrap="square" lIns="0" tIns="0" rIns="0" bIns="0" anchor="ctr">
            <a:noAutofit/>
          </a:bodyPr>
          <a:lstStyle/>
          <a:p>
            <a:pPr algn="ctr">
              <a:spcAft>
                <a:spcPts val="600"/>
              </a:spcAft>
            </a:pPr>
            <a:r>
              <a:rPr lang="ru-RU" sz="2400" dirty="0">
                <a:solidFill>
                  <a:srgbClr val="333333"/>
                </a:solidFill>
                <a:latin typeface="Gramatika Medium" pitchFamily="2" charset="0"/>
                <a:cs typeface="Arial" panose="020B0604020202020204" pitchFamily="34" charset="0"/>
              </a:rPr>
              <a:t>ГРБС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="" xmlns:a16="http://schemas.microsoft.com/office/drawing/2014/main" id="{A9808766-7758-E62E-E280-EFE7BA5CF280}"/>
              </a:ext>
            </a:extLst>
          </p:cNvPr>
          <p:cNvSpPr txBox="1"/>
          <p:nvPr/>
        </p:nvSpPr>
        <p:spPr>
          <a:xfrm>
            <a:off x="17610056" y="5125933"/>
            <a:ext cx="5599193" cy="2219980"/>
          </a:xfrm>
          <a:prstGeom prst="roundRect">
            <a:avLst>
              <a:gd name="adj" fmla="val 7961"/>
            </a:avLst>
          </a:prstGeom>
          <a:solidFill>
            <a:srgbClr val="B9D9EB"/>
          </a:solidFill>
        </p:spPr>
        <p:txBody>
          <a:bodyPr wrap="square" lIns="0" tIns="0" rIns="0" bIns="0" anchor="ctr">
            <a:noAutofit/>
          </a:bodyPr>
          <a:lstStyle/>
          <a:p>
            <a:pPr algn="ctr">
              <a:spcAft>
                <a:spcPts val="600"/>
              </a:spcAft>
            </a:pPr>
            <a:r>
              <a:rPr lang="ru-RU" sz="2400" dirty="0">
                <a:solidFill>
                  <a:srgbClr val="333333"/>
                </a:solidFill>
                <a:latin typeface="Gramatika Medium" pitchFamily="2" charset="0"/>
                <a:cs typeface="Arial" panose="020B0604020202020204" pitchFamily="34" charset="0"/>
              </a:rPr>
              <a:t>Курирующий заместитель губернатора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="" xmlns:a16="http://schemas.microsoft.com/office/drawing/2014/main" id="{D3967D5D-34BA-DEBF-1F39-30C697236A07}"/>
              </a:ext>
            </a:extLst>
          </p:cNvPr>
          <p:cNvSpPr txBox="1"/>
          <p:nvPr/>
        </p:nvSpPr>
        <p:spPr>
          <a:xfrm>
            <a:off x="12569041" y="5125933"/>
            <a:ext cx="3724198" cy="2219980"/>
          </a:xfrm>
          <a:prstGeom prst="roundRect">
            <a:avLst>
              <a:gd name="adj" fmla="val 7961"/>
            </a:avLst>
          </a:prstGeom>
          <a:solidFill>
            <a:schemeClr val="accent6">
              <a:lumMod val="60000"/>
              <a:lumOff val="40000"/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algn="ctr" hangingPunct="1">
              <a:defRPr sz="2200" kern="1200">
                <a:solidFill>
                  <a:prstClr val="white"/>
                </a:solidFill>
                <a:latin typeface="Gilroy" panose="00000500000000000000" pitchFamily="50" charset="-52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dirty="0">
                <a:solidFill>
                  <a:srgbClr val="333333"/>
                </a:solidFill>
                <a:latin typeface="Gramatika Medium" pitchFamily="2" charset="0"/>
              </a:rPr>
              <a:t>Поддерживает предложение</a:t>
            </a:r>
          </a:p>
          <a:p>
            <a:r>
              <a:rPr lang="ru-RU" sz="2000" dirty="0">
                <a:solidFill>
                  <a:srgbClr val="333333"/>
                </a:solidFill>
                <a:latin typeface="Gramatika Light" pitchFamily="2" charset="0"/>
              </a:rPr>
              <a:t>по изменению существенных условий контракта</a:t>
            </a:r>
          </a:p>
        </p:txBody>
      </p:sp>
      <p:cxnSp>
        <p:nvCxnSpPr>
          <p:cNvPr id="38" name="Прямая со стрелкой 37">
            <a:extLst>
              <a:ext uri="{FF2B5EF4-FFF2-40B4-BE49-F238E27FC236}">
                <a16:creationId xmlns="" xmlns:a16="http://schemas.microsoft.com/office/drawing/2014/main" id="{D55B09D1-B16C-E5F3-7A4F-429F98AE7B50}"/>
              </a:ext>
            </a:extLst>
          </p:cNvPr>
          <p:cNvCxnSpPr>
            <a:cxnSpLocks/>
          </p:cNvCxnSpPr>
          <p:nvPr/>
        </p:nvCxnSpPr>
        <p:spPr>
          <a:xfrm rot="2700000" flipH="1">
            <a:off x="6884684" y="5398483"/>
            <a:ext cx="1316818" cy="0"/>
          </a:xfrm>
          <a:prstGeom prst="straightConnector1">
            <a:avLst/>
          </a:prstGeom>
          <a:ln w="19050">
            <a:solidFill>
              <a:srgbClr val="333333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 стрелкой 38">
            <a:extLst>
              <a:ext uri="{FF2B5EF4-FFF2-40B4-BE49-F238E27FC236}">
                <a16:creationId xmlns="" xmlns:a16="http://schemas.microsoft.com/office/drawing/2014/main" id="{9F485B2B-6DFC-9C17-6903-4F6831BA3117}"/>
              </a:ext>
            </a:extLst>
          </p:cNvPr>
          <p:cNvCxnSpPr>
            <a:cxnSpLocks/>
          </p:cNvCxnSpPr>
          <p:nvPr/>
        </p:nvCxnSpPr>
        <p:spPr>
          <a:xfrm rot="2700000" flipH="1">
            <a:off x="6884684" y="5624785"/>
            <a:ext cx="1316818" cy="0"/>
          </a:xfrm>
          <a:prstGeom prst="straightConnector1">
            <a:avLst/>
          </a:prstGeom>
          <a:ln w="19050">
            <a:solidFill>
              <a:srgbClr val="333333"/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>
            <a:extLst>
              <a:ext uri="{FF2B5EF4-FFF2-40B4-BE49-F238E27FC236}">
                <a16:creationId xmlns="" xmlns:a16="http://schemas.microsoft.com/office/drawing/2014/main" id="{4C26A174-D44C-76A4-DA24-9BE71650AE36}"/>
              </a:ext>
            </a:extLst>
          </p:cNvPr>
          <p:cNvCxnSpPr>
            <a:cxnSpLocks/>
          </p:cNvCxnSpPr>
          <p:nvPr/>
        </p:nvCxnSpPr>
        <p:spPr>
          <a:xfrm flipH="1">
            <a:off x="16293239" y="6075903"/>
            <a:ext cx="1316817" cy="0"/>
          </a:xfrm>
          <a:prstGeom prst="straightConnector1">
            <a:avLst/>
          </a:prstGeom>
          <a:ln w="19050">
            <a:solidFill>
              <a:srgbClr val="333333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 стрелкой 42">
            <a:extLst>
              <a:ext uri="{FF2B5EF4-FFF2-40B4-BE49-F238E27FC236}">
                <a16:creationId xmlns="" xmlns:a16="http://schemas.microsoft.com/office/drawing/2014/main" id="{CF8C7F0C-4909-65F1-F8B2-F3A9C14450B1}"/>
              </a:ext>
            </a:extLst>
          </p:cNvPr>
          <p:cNvCxnSpPr>
            <a:cxnSpLocks/>
          </p:cNvCxnSpPr>
          <p:nvPr/>
        </p:nvCxnSpPr>
        <p:spPr>
          <a:xfrm flipH="1">
            <a:off x="16293239" y="6395943"/>
            <a:ext cx="1316817" cy="0"/>
          </a:xfrm>
          <a:prstGeom prst="straightConnector1">
            <a:avLst/>
          </a:prstGeom>
          <a:ln w="19050">
            <a:solidFill>
              <a:srgbClr val="333333"/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 стрелкой 61">
            <a:extLst>
              <a:ext uri="{FF2B5EF4-FFF2-40B4-BE49-F238E27FC236}">
                <a16:creationId xmlns="" xmlns:a16="http://schemas.microsoft.com/office/drawing/2014/main" id="{EA957C03-36A1-05CD-6C35-988B883E98C4}"/>
              </a:ext>
            </a:extLst>
          </p:cNvPr>
          <p:cNvCxnSpPr>
            <a:cxnSpLocks/>
          </p:cNvCxnSpPr>
          <p:nvPr/>
        </p:nvCxnSpPr>
        <p:spPr>
          <a:xfrm rot="18900000" flipH="1">
            <a:off x="6884684" y="6896053"/>
            <a:ext cx="1316818" cy="0"/>
          </a:xfrm>
          <a:prstGeom prst="straightConnector1">
            <a:avLst/>
          </a:prstGeom>
          <a:ln w="19050">
            <a:solidFill>
              <a:srgbClr val="333333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Прямая со стрелкой 62">
            <a:extLst>
              <a:ext uri="{FF2B5EF4-FFF2-40B4-BE49-F238E27FC236}">
                <a16:creationId xmlns="" xmlns:a16="http://schemas.microsoft.com/office/drawing/2014/main" id="{83EAB420-F7EC-E476-11DC-27D2DE9B7BAB}"/>
              </a:ext>
            </a:extLst>
          </p:cNvPr>
          <p:cNvCxnSpPr>
            <a:cxnSpLocks/>
          </p:cNvCxnSpPr>
          <p:nvPr/>
        </p:nvCxnSpPr>
        <p:spPr>
          <a:xfrm rot="18900000" flipH="1">
            <a:off x="6884684" y="7122355"/>
            <a:ext cx="1316818" cy="0"/>
          </a:xfrm>
          <a:prstGeom prst="straightConnector1">
            <a:avLst/>
          </a:prstGeom>
          <a:ln w="19050">
            <a:solidFill>
              <a:srgbClr val="333333"/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Прямая со стрелкой 127">
            <a:extLst>
              <a:ext uri="{FF2B5EF4-FFF2-40B4-BE49-F238E27FC236}">
                <a16:creationId xmlns="" xmlns:a16="http://schemas.microsoft.com/office/drawing/2014/main" id="{1F7976DD-4DEA-409B-236B-1E8E9EFE5473}"/>
              </a:ext>
            </a:extLst>
          </p:cNvPr>
          <p:cNvCxnSpPr>
            <a:cxnSpLocks/>
          </p:cNvCxnSpPr>
          <p:nvPr/>
        </p:nvCxnSpPr>
        <p:spPr>
          <a:xfrm flipH="1">
            <a:off x="11237145" y="6075903"/>
            <a:ext cx="1316817" cy="0"/>
          </a:xfrm>
          <a:prstGeom prst="straightConnector1">
            <a:avLst/>
          </a:prstGeom>
          <a:ln w="19050">
            <a:solidFill>
              <a:srgbClr val="333333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Прямая со стрелкой 128">
            <a:extLst>
              <a:ext uri="{FF2B5EF4-FFF2-40B4-BE49-F238E27FC236}">
                <a16:creationId xmlns="" xmlns:a16="http://schemas.microsoft.com/office/drawing/2014/main" id="{CE9EDC14-A4DC-DCDB-9484-78DEEE7F5C40}"/>
              </a:ext>
            </a:extLst>
          </p:cNvPr>
          <p:cNvCxnSpPr>
            <a:cxnSpLocks/>
          </p:cNvCxnSpPr>
          <p:nvPr/>
        </p:nvCxnSpPr>
        <p:spPr>
          <a:xfrm flipH="1">
            <a:off x="11237145" y="6395943"/>
            <a:ext cx="1316817" cy="0"/>
          </a:xfrm>
          <a:prstGeom prst="straightConnector1">
            <a:avLst/>
          </a:prstGeom>
          <a:ln w="19050">
            <a:solidFill>
              <a:srgbClr val="333333"/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7" name="Группа 136">
            <a:extLst>
              <a:ext uri="{FF2B5EF4-FFF2-40B4-BE49-F238E27FC236}">
                <a16:creationId xmlns="" xmlns:a16="http://schemas.microsoft.com/office/drawing/2014/main" id="{E5047C9E-BE70-9939-352C-E25FF57BECF5}"/>
              </a:ext>
            </a:extLst>
          </p:cNvPr>
          <p:cNvGrpSpPr/>
          <p:nvPr/>
        </p:nvGrpSpPr>
        <p:grpSpPr>
          <a:xfrm rot="5400000">
            <a:off x="3689885" y="6075905"/>
            <a:ext cx="724281" cy="320040"/>
            <a:chOff x="4280533" y="5517103"/>
            <a:chExt cx="1316817" cy="320040"/>
          </a:xfrm>
        </p:grpSpPr>
        <p:cxnSp>
          <p:nvCxnSpPr>
            <p:cNvPr id="130" name="Прямая со стрелкой 129">
              <a:extLst>
                <a:ext uri="{FF2B5EF4-FFF2-40B4-BE49-F238E27FC236}">
                  <a16:creationId xmlns="" xmlns:a16="http://schemas.microsoft.com/office/drawing/2014/main" id="{534D37A6-0FD1-99C5-2817-E6B2B4A318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280533" y="5517103"/>
              <a:ext cx="1316817" cy="0"/>
            </a:xfrm>
            <a:prstGeom prst="straightConnector1">
              <a:avLst/>
            </a:prstGeom>
            <a:ln w="19050">
              <a:solidFill>
                <a:srgbClr val="333333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Прямая со стрелкой 135">
              <a:extLst>
                <a:ext uri="{FF2B5EF4-FFF2-40B4-BE49-F238E27FC236}">
                  <a16:creationId xmlns="" xmlns:a16="http://schemas.microsoft.com/office/drawing/2014/main" id="{62D308E1-D1AB-177C-A1E0-80DF763D336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280533" y="5837143"/>
              <a:ext cx="1316817" cy="0"/>
            </a:xfrm>
            <a:prstGeom prst="straightConnector1">
              <a:avLst/>
            </a:prstGeom>
            <a:ln w="19050">
              <a:solidFill>
                <a:srgbClr val="333333"/>
              </a:solidFill>
              <a:headEnd type="triangle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1" name="Прямоугольник: скругленные углы 42">
            <a:extLst>
              <a:ext uri="{FF2B5EF4-FFF2-40B4-BE49-F238E27FC236}">
                <a16:creationId xmlns="" xmlns:a16="http://schemas.microsoft.com/office/drawing/2014/main" id="{A8F19860-895C-713E-E2EE-5ED1B93545B7}"/>
              </a:ext>
            </a:extLst>
          </p:cNvPr>
          <p:cNvSpPr/>
          <p:nvPr/>
        </p:nvSpPr>
        <p:spPr>
          <a:xfrm>
            <a:off x="4404313" y="5984804"/>
            <a:ext cx="824011" cy="502239"/>
          </a:xfrm>
          <a:prstGeom prst="roundRect">
            <a:avLst/>
          </a:prstGeom>
          <a:solidFill>
            <a:srgbClr val="C0000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rgbClr val="C00000"/>
                </a:solidFill>
                <a:latin typeface="Gramatika Light" pitchFamily="2" charset="0"/>
                <a:ea typeface="+mj-ea"/>
                <a:cs typeface="+mj-cs"/>
              </a:rPr>
              <a:t>2 </a:t>
            </a:r>
            <a:r>
              <a:rPr lang="ru-RU" sz="1600" dirty="0" err="1">
                <a:solidFill>
                  <a:srgbClr val="C00000"/>
                </a:solidFill>
                <a:latin typeface="Gramatika Light" pitchFamily="2" charset="0"/>
                <a:ea typeface="+mj-ea"/>
                <a:cs typeface="+mj-cs"/>
              </a:rPr>
              <a:t>р.д</a:t>
            </a:r>
            <a:r>
              <a:rPr lang="ru-RU" sz="1600" dirty="0">
                <a:solidFill>
                  <a:srgbClr val="C00000"/>
                </a:solidFill>
                <a:latin typeface="Gramatika Light" pitchFamily="2" charset="0"/>
                <a:ea typeface="+mj-ea"/>
                <a:cs typeface="+mj-cs"/>
              </a:rPr>
              <a:t>.</a:t>
            </a:r>
          </a:p>
        </p:txBody>
      </p:sp>
      <p:sp>
        <p:nvSpPr>
          <p:cNvPr id="145" name="Прямоугольник: скругленные углы 42">
            <a:extLst>
              <a:ext uri="{FF2B5EF4-FFF2-40B4-BE49-F238E27FC236}">
                <a16:creationId xmlns="" xmlns:a16="http://schemas.microsoft.com/office/drawing/2014/main" id="{7D4880D9-5F85-D088-2310-081AB3DCF083}"/>
              </a:ext>
            </a:extLst>
          </p:cNvPr>
          <p:cNvSpPr/>
          <p:nvPr/>
        </p:nvSpPr>
        <p:spPr>
          <a:xfrm>
            <a:off x="7004133" y="5913684"/>
            <a:ext cx="824011" cy="502239"/>
          </a:xfrm>
          <a:prstGeom prst="roundRect">
            <a:avLst/>
          </a:prstGeom>
          <a:solidFill>
            <a:srgbClr val="C0000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rgbClr val="C00000"/>
                </a:solidFill>
                <a:latin typeface="Gramatika Light" pitchFamily="2" charset="0"/>
                <a:ea typeface="+mj-ea"/>
                <a:cs typeface="+mj-cs"/>
              </a:rPr>
              <a:t>1 </a:t>
            </a:r>
            <a:r>
              <a:rPr lang="ru-RU" sz="1600" dirty="0" err="1">
                <a:solidFill>
                  <a:srgbClr val="C00000"/>
                </a:solidFill>
                <a:latin typeface="Gramatika Light" pitchFamily="2" charset="0"/>
                <a:ea typeface="+mj-ea"/>
                <a:cs typeface="+mj-cs"/>
              </a:rPr>
              <a:t>р.д</a:t>
            </a:r>
            <a:r>
              <a:rPr lang="ru-RU" sz="1600" dirty="0">
                <a:solidFill>
                  <a:srgbClr val="C00000"/>
                </a:solidFill>
                <a:latin typeface="Gramatika Light" pitchFamily="2" charset="0"/>
                <a:ea typeface="+mj-ea"/>
                <a:cs typeface="+mj-cs"/>
              </a:rPr>
              <a:t>.</a:t>
            </a:r>
          </a:p>
        </p:txBody>
      </p:sp>
      <p:sp>
        <p:nvSpPr>
          <p:cNvPr id="147" name="Прямоугольник: скругленные углы 42">
            <a:extLst>
              <a:ext uri="{FF2B5EF4-FFF2-40B4-BE49-F238E27FC236}">
                <a16:creationId xmlns="" xmlns:a16="http://schemas.microsoft.com/office/drawing/2014/main" id="{FEF898D2-BCF5-F2EC-2BF3-8F7AC93EDCCB}"/>
              </a:ext>
            </a:extLst>
          </p:cNvPr>
          <p:cNvSpPr/>
          <p:nvPr/>
        </p:nvSpPr>
        <p:spPr>
          <a:xfrm>
            <a:off x="7210236" y="4523282"/>
            <a:ext cx="1445592" cy="360000"/>
          </a:xfrm>
          <a:prstGeom prst="roundRect">
            <a:avLst/>
          </a:prstGeom>
          <a:solidFill>
            <a:schemeClr val="accent6">
              <a:lumMod val="60000"/>
              <a:lumOff val="40000"/>
              <a:alpha val="4968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ru-RU" sz="1600" dirty="0">
                <a:solidFill>
                  <a:schemeClr val="accent6">
                    <a:lumMod val="50000"/>
                  </a:schemeClr>
                </a:solidFill>
                <a:latin typeface="Gramatika Light" pitchFamily="2" charset="0"/>
                <a:ea typeface="+mj-ea"/>
                <a:cs typeface="+mj-cs"/>
              </a:rPr>
              <a:t>заключение</a:t>
            </a:r>
          </a:p>
        </p:txBody>
      </p:sp>
      <p:sp>
        <p:nvSpPr>
          <p:cNvPr id="148" name="Прямоугольник: скругленные углы 42">
            <a:extLst>
              <a:ext uri="{FF2B5EF4-FFF2-40B4-BE49-F238E27FC236}">
                <a16:creationId xmlns="" xmlns:a16="http://schemas.microsoft.com/office/drawing/2014/main" id="{149DB382-69CF-E14E-DC43-840F8E6AE77F}"/>
              </a:ext>
            </a:extLst>
          </p:cNvPr>
          <p:cNvSpPr/>
          <p:nvPr/>
        </p:nvSpPr>
        <p:spPr>
          <a:xfrm>
            <a:off x="7210236" y="7558375"/>
            <a:ext cx="1445592" cy="360000"/>
          </a:xfrm>
          <a:prstGeom prst="roundRect">
            <a:avLst/>
          </a:prstGeom>
          <a:solidFill>
            <a:schemeClr val="accent6">
              <a:lumMod val="60000"/>
              <a:lumOff val="40000"/>
              <a:alpha val="4968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ru-RU" sz="1600" dirty="0">
                <a:solidFill>
                  <a:schemeClr val="accent6">
                    <a:lumMod val="50000"/>
                  </a:schemeClr>
                </a:solidFill>
                <a:latin typeface="Gramatika Light" pitchFamily="2" charset="0"/>
                <a:ea typeface="+mj-ea"/>
                <a:cs typeface="+mj-cs"/>
              </a:rPr>
              <a:t>заключение</a:t>
            </a:r>
          </a:p>
        </p:txBody>
      </p:sp>
      <p:sp>
        <p:nvSpPr>
          <p:cNvPr id="151" name="Прямоугольник: скругленные углы 42">
            <a:extLst>
              <a:ext uri="{FF2B5EF4-FFF2-40B4-BE49-F238E27FC236}">
                <a16:creationId xmlns="" xmlns:a16="http://schemas.microsoft.com/office/drawing/2014/main" id="{AF17E459-34F6-DC46-8291-DDEAE8325A62}"/>
              </a:ext>
            </a:extLst>
          </p:cNvPr>
          <p:cNvSpPr/>
          <p:nvPr/>
        </p:nvSpPr>
        <p:spPr>
          <a:xfrm>
            <a:off x="16220421" y="4523282"/>
            <a:ext cx="1445592" cy="360000"/>
          </a:xfrm>
          <a:prstGeom prst="roundRect">
            <a:avLst/>
          </a:prstGeom>
          <a:solidFill>
            <a:schemeClr val="accent6">
              <a:lumMod val="60000"/>
              <a:lumOff val="40000"/>
              <a:alpha val="4968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ru-RU" sz="1600" dirty="0">
                <a:solidFill>
                  <a:schemeClr val="accent6">
                    <a:lumMod val="50000"/>
                  </a:schemeClr>
                </a:solidFill>
                <a:latin typeface="Gramatika Light" pitchFamily="2" charset="0"/>
                <a:ea typeface="+mj-ea"/>
                <a:cs typeface="+mj-cs"/>
              </a:rPr>
              <a:t>обращение</a:t>
            </a:r>
          </a:p>
        </p:txBody>
      </p:sp>
      <p:sp>
        <p:nvSpPr>
          <p:cNvPr id="152" name="TextBox 151">
            <a:extLst>
              <a:ext uri="{FF2B5EF4-FFF2-40B4-BE49-F238E27FC236}">
                <a16:creationId xmlns="" xmlns:a16="http://schemas.microsoft.com/office/drawing/2014/main" id="{C9AFF97E-DF64-F26A-E858-D66385E5F18C}"/>
              </a:ext>
            </a:extLst>
          </p:cNvPr>
          <p:cNvSpPr txBox="1"/>
          <p:nvPr/>
        </p:nvSpPr>
        <p:spPr>
          <a:xfrm>
            <a:off x="8201501" y="9198533"/>
            <a:ext cx="3035643" cy="2219980"/>
          </a:xfrm>
          <a:prstGeom prst="roundRect">
            <a:avLst>
              <a:gd name="adj" fmla="val 7961"/>
            </a:avLst>
          </a:prstGeom>
          <a:solidFill>
            <a:schemeClr val="bg1"/>
          </a:solidFill>
          <a:ln w="25400">
            <a:solidFill>
              <a:srgbClr val="FF0000"/>
            </a:solidFill>
          </a:ln>
        </p:spPr>
        <p:txBody>
          <a:bodyPr wrap="square" lIns="0" tIns="0" rIns="0" bIns="0" anchor="ctr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algn="ctr">
              <a:defRPr sz="1600">
                <a:solidFill>
                  <a:srgbClr val="333333"/>
                </a:solidFill>
                <a:latin typeface="Gramatika Medium" pitchFamily="2" charset="0"/>
                <a:cs typeface="Arial" panose="020B0604020202020204" pitchFamily="34" charset="0"/>
              </a:defRPr>
            </a:lvl1pPr>
          </a:lstStyle>
          <a:p>
            <a:r>
              <a:rPr lang="ru-RU" sz="2000" dirty="0"/>
              <a:t>Отказывает в приятии предложения </a:t>
            </a:r>
          </a:p>
          <a:p>
            <a:r>
              <a:rPr lang="ru-RU" sz="2000" dirty="0">
                <a:latin typeface="Gramatika Light" pitchFamily="2" charset="0"/>
              </a:rPr>
              <a:t>по изменению </a:t>
            </a:r>
            <a:br>
              <a:rPr lang="ru-RU" sz="2000" dirty="0">
                <a:latin typeface="Gramatika Light" pitchFamily="2" charset="0"/>
              </a:rPr>
            </a:br>
            <a:r>
              <a:rPr lang="ru-RU" sz="2000" dirty="0">
                <a:latin typeface="Gramatika Light" pitchFamily="2" charset="0"/>
              </a:rPr>
              <a:t>существенных </a:t>
            </a:r>
            <a:br>
              <a:rPr lang="ru-RU" sz="2000" dirty="0">
                <a:latin typeface="Gramatika Light" pitchFamily="2" charset="0"/>
              </a:rPr>
            </a:br>
            <a:r>
              <a:rPr lang="ru-RU" sz="2000" dirty="0">
                <a:latin typeface="Gramatika Light" pitchFamily="2" charset="0"/>
              </a:rPr>
              <a:t>условий контракта</a:t>
            </a:r>
          </a:p>
        </p:txBody>
      </p:sp>
      <p:sp>
        <p:nvSpPr>
          <p:cNvPr id="153" name="TextBox 152">
            <a:extLst>
              <a:ext uri="{FF2B5EF4-FFF2-40B4-BE49-F238E27FC236}">
                <a16:creationId xmlns="" xmlns:a16="http://schemas.microsoft.com/office/drawing/2014/main" id="{81ACE3D0-8625-9A3F-CD43-F7E10A6AA96C}"/>
              </a:ext>
            </a:extLst>
          </p:cNvPr>
          <p:cNvSpPr txBox="1"/>
          <p:nvPr/>
        </p:nvSpPr>
        <p:spPr>
          <a:xfrm>
            <a:off x="12553962" y="7586519"/>
            <a:ext cx="10655288" cy="3831994"/>
          </a:xfrm>
          <a:prstGeom prst="roundRect">
            <a:avLst>
              <a:gd name="adj" fmla="val 3962"/>
            </a:avLst>
          </a:prstGeom>
          <a:solidFill>
            <a:schemeClr val="bg1"/>
          </a:solidFill>
          <a:ln w="19050">
            <a:solidFill>
              <a:schemeClr val="bg1">
                <a:lumMod val="75000"/>
              </a:schemeClr>
            </a:solidFill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80000" rIns="0" rtlCol="0" anchor="t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213750" indent="-213750" hangingPunct="1">
              <a:buFont typeface="Arial" panose="020B0604020202020204" pitchFamily="34" charset="0"/>
              <a:buChar char="•"/>
              <a:defRPr sz="1600" kern="1200">
                <a:solidFill>
                  <a:srgbClr val="333333"/>
                </a:solidFill>
                <a:latin typeface="Gramatika Light" pitchFamily="2" charset="0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600"/>
              </a:spcAft>
              <a:buNone/>
            </a:pPr>
            <a:r>
              <a:rPr lang="ru-RU" dirty="0">
                <a:latin typeface="Gramatika Medium" pitchFamily="2" charset="0"/>
              </a:rPr>
              <a:t>Основания отказа:</a:t>
            </a:r>
          </a:p>
          <a:p>
            <a:pPr>
              <a:spcAft>
                <a:spcPts val="600"/>
              </a:spcAft>
            </a:pPr>
            <a:r>
              <a:rPr lang="ru-RU" dirty="0"/>
              <a:t>несоответствие информации и документов, включенных в состав предложения, комплектности;</a:t>
            </a:r>
          </a:p>
          <a:p>
            <a:pPr>
              <a:spcAft>
                <a:spcPts val="600"/>
              </a:spcAft>
            </a:pPr>
            <a:r>
              <a:rPr lang="ru-RU" dirty="0"/>
              <a:t>несоответствие информации и документов, включенных в состав предложения, сведениям о заключении и исполнении контракта, которыми располагает заказчик и ГРБС;</a:t>
            </a:r>
          </a:p>
          <a:p>
            <a:pPr>
              <a:spcAft>
                <a:spcPts val="600"/>
              </a:spcAft>
            </a:pPr>
            <a:r>
              <a:rPr lang="ru-RU" dirty="0"/>
              <a:t>отсутствие причинно-следственной связи между негативной экономической ситуацией, связанной с ограничительными мерами экономического характера, введенными отдельными недружественными странами в отношении РФ, либо мобилизацией в РФ, и возникновением независящих от сторон контракта обстоятельств, влекущих невозможность его исполнения;</a:t>
            </a:r>
          </a:p>
          <a:p>
            <a:pPr>
              <a:spcAft>
                <a:spcPts val="600"/>
              </a:spcAft>
            </a:pPr>
            <a:r>
              <a:rPr lang="ru-RU" dirty="0"/>
              <a:t>несоответствие информации и документов в состава предложения нормам действующего федерального законодательства и законодательства Нижегородской области, положениям соглашений, заключенных между РФ и Нижегородской областью, протокольным и иным решениям высших должностных лиц, заместителей высших должностных лиц РФ и Нижегородской области.</a:t>
            </a:r>
          </a:p>
        </p:txBody>
      </p:sp>
      <p:grpSp>
        <p:nvGrpSpPr>
          <p:cNvPr id="154" name="Группа 153">
            <a:extLst>
              <a:ext uri="{FF2B5EF4-FFF2-40B4-BE49-F238E27FC236}">
                <a16:creationId xmlns="" xmlns:a16="http://schemas.microsoft.com/office/drawing/2014/main" id="{E50A82E1-A5EE-F15B-11D8-D0CD821208ED}"/>
              </a:ext>
            </a:extLst>
          </p:cNvPr>
          <p:cNvGrpSpPr/>
          <p:nvPr/>
        </p:nvGrpSpPr>
        <p:grpSpPr>
          <a:xfrm rot="5400000">
            <a:off x="8793013" y="8112206"/>
            <a:ext cx="1852619" cy="320040"/>
            <a:chOff x="4280533" y="5517103"/>
            <a:chExt cx="1316817" cy="320040"/>
          </a:xfrm>
        </p:grpSpPr>
        <p:cxnSp>
          <p:nvCxnSpPr>
            <p:cNvPr id="155" name="Прямая со стрелкой 154">
              <a:extLst>
                <a:ext uri="{FF2B5EF4-FFF2-40B4-BE49-F238E27FC236}">
                  <a16:creationId xmlns="" xmlns:a16="http://schemas.microsoft.com/office/drawing/2014/main" id="{F55EB44D-3057-BE29-2F95-26B32C58573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280533" y="5517103"/>
              <a:ext cx="1316817" cy="0"/>
            </a:xfrm>
            <a:prstGeom prst="straightConnector1">
              <a:avLst/>
            </a:prstGeom>
            <a:ln w="19050">
              <a:solidFill>
                <a:srgbClr val="333333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Прямая со стрелкой 155">
              <a:extLst>
                <a:ext uri="{FF2B5EF4-FFF2-40B4-BE49-F238E27FC236}">
                  <a16:creationId xmlns="" xmlns:a16="http://schemas.microsoft.com/office/drawing/2014/main" id="{C5AB8B20-479D-8682-C7BD-184B5E72DAC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280533" y="5837143"/>
              <a:ext cx="1316817" cy="0"/>
            </a:xfrm>
            <a:prstGeom prst="straightConnector1">
              <a:avLst/>
            </a:prstGeom>
            <a:ln w="19050">
              <a:solidFill>
                <a:srgbClr val="333333"/>
              </a:solidFill>
              <a:headEnd type="triangle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7" name="Прямоугольник: скругленные углы 42">
            <a:extLst>
              <a:ext uri="{FF2B5EF4-FFF2-40B4-BE49-F238E27FC236}">
                <a16:creationId xmlns="" xmlns:a16="http://schemas.microsoft.com/office/drawing/2014/main" id="{D63B57DB-C09B-2C08-566F-07A68401F9CC}"/>
              </a:ext>
            </a:extLst>
          </p:cNvPr>
          <p:cNvSpPr/>
          <p:nvPr/>
        </p:nvSpPr>
        <p:spPr>
          <a:xfrm>
            <a:off x="10108280" y="7918375"/>
            <a:ext cx="824011" cy="533848"/>
          </a:xfrm>
          <a:prstGeom prst="roundRect">
            <a:avLst/>
          </a:prstGeom>
          <a:solidFill>
            <a:srgbClr val="C0000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rgbClr val="C00000"/>
                </a:solidFill>
                <a:latin typeface="Gramatika Light" pitchFamily="2" charset="0"/>
                <a:ea typeface="+mj-ea"/>
                <a:cs typeface="+mj-cs"/>
              </a:rPr>
              <a:t>1 </a:t>
            </a:r>
            <a:r>
              <a:rPr lang="ru-RU" sz="1600" dirty="0" err="1">
                <a:solidFill>
                  <a:srgbClr val="C00000"/>
                </a:solidFill>
                <a:latin typeface="Gramatika Light" pitchFamily="2" charset="0"/>
                <a:ea typeface="+mj-ea"/>
                <a:cs typeface="+mj-cs"/>
              </a:rPr>
              <a:t>р.д</a:t>
            </a:r>
            <a:r>
              <a:rPr lang="ru-RU" sz="1600" dirty="0">
                <a:solidFill>
                  <a:srgbClr val="C00000"/>
                </a:solidFill>
                <a:latin typeface="Gramatika Light" pitchFamily="2" charset="0"/>
                <a:ea typeface="+mj-ea"/>
                <a:cs typeface="+mj-cs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32596624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Прямоугольник 130">
            <a:extLst>
              <a:ext uri="{FF2B5EF4-FFF2-40B4-BE49-F238E27FC236}">
                <a16:creationId xmlns="" xmlns:a16="http://schemas.microsoft.com/office/drawing/2014/main" id="{5FC11D8E-9198-6ED6-B59A-E0993A0218DC}"/>
              </a:ext>
            </a:extLst>
          </p:cNvPr>
          <p:cNvSpPr/>
          <p:nvPr/>
        </p:nvSpPr>
        <p:spPr>
          <a:xfrm>
            <a:off x="0" y="-1"/>
            <a:ext cx="24384000" cy="2783206"/>
          </a:xfrm>
          <a:prstGeom prst="rect">
            <a:avLst/>
          </a:prstGeom>
          <a:solidFill>
            <a:srgbClr val="B9D9EB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366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"/>
              <a:cs typeface="Helvetica"/>
            </a:endParaRPr>
          </a:p>
        </p:txBody>
      </p:sp>
      <p:pic>
        <p:nvPicPr>
          <p:cNvPr id="132" name="Изображение" descr="Изображение">
            <a:extLst>
              <a:ext uri="{FF2B5EF4-FFF2-40B4-BE49-F238E27FC236}">
                <a16:creationId xmlns="" xmlns:a16="http://schemas.microsoft.com/office/drawing/2014/main" id="{72B587A9-9C1D-6E50-7D4A-A376DF6CCEC3}"/>
              </a:ext>
            </a:extLst>
          </p:cNvPr>
          <p:cNvPicPr>
            <a:picLocks/>
          </p:cNvPicPr>
          <p:nvPr/>
        </p:nvPicPr>
        <p:blipFill rotWithShape="1">
          <a:blip r:embed="rId3" cstate="hqprint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600650" y="614"/>
            <a:ext cx="3783352" cy="2781980"/>
          </a:xfrm>
          <a:prstGeom prst="rect">
            <a:avLst/>
          </a:prstGeom>
        </p:spPr>
      </p:pic>
      <p:pic>
        <p:nvPicPr>
          <p:cNvPr id="133" name="Рисунок 132">
            <a:extLst>
              <a:ext uri="{FF2B5EF4-FFF2-40B4-BE49-F238E27FC236}">
                <a16:creationId xmlns="" xmlns:a16="http://schemas.microsoft.com/office/drawing/2014/main" id="{0CF1A0B1-8149-35CB-0C4E-66ACE4F167F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70306"/>
          <a:stretch/>
        </p:blipFill>
        <p:spPr>
          <a:xfrm>
            <a:off x="21890142" y="565941"/>
            <a:ext cx="1319108" cy="1651326"/>
          </a:xfrm>
          <a:prstGeom prst="rect">
            <a:avLst/>
          </a:prstGeom>
        </p:spPr>
      </p:pic>
      <p:sp>
        <p:nvSpPr>
          <p:cNvPr id="134" name="Текст 4">
            <a:extLst>
              <a:ext uri="{FF2B5EF4-FFF2-40B4-BE49-F238E27FC236}">
                <a16:creationId xmlns="" xmlns:a16="http://schemas.microsoft.com/office/drawing/2014/main" id="{61A2CD8E-6803-30A2-53BF-ACD9208593EA}"/>
              </a:ext>
            </a:extLst>
          </p:cNvPr>
          <p:cNvSpPr txBox="1">
            <a:spLocks/>
          </p:cNvSpPr>
          <p:nvPr/>
        </p:nvSpPr>
        <p:spPr>
          <a:xfrm>
            <a:off x="1174750" y="903606"/>
            <a:ext cx="19540642" cy="1879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18288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6600" kern="1200" baseline="0">
                <a:solidFill>
                  <a:srgbClr val="333333"/>
                </a:solidFill>
                <a:latin typeface="Gramatika Bold" pitchFamily="2" charset="0"/>
                <a:ea typeface="+mn-ea"/>
                <a:cs typeface="+mn-cs"/>
              </a:defRPr>
            </a:lvl1pPr>
            <a:lvl2pPr marL="13716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2860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2004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1148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sz="4800" dirty="0"/>
              <a:t>ЭТАПЫ 5, 6, 7 </a:t>
            </a:r>
            <a:br>
              <a:rPr lang="ru-RU" sz="4800" dirty="0"/>
            </a:br>
            <a:r>
              <a:rPr lang="ru-RU" sz="3800" dirty="0" smtClean="0">
                <a:latin typeface="Gramatika Light" pitchFamily="2" charset="0"/>
              </a:rPr>
              <a:t>согласование Губернатора</a:t>
            </a:r>
            <a:r>
              <a:rPr lang="ru-RU" sz="3800" dirty="0">
                <a:latin typeface="Gramatika Light" pitchFamily="2" charset="0"/>
              </a:rPr>
              <a:t>, издание приказа ГРБС, заключение </a:t>
            </a:r>
            <a:r>
              <a:rPr lang="ru-RU" sz="3800" dirty="0" err="1">
                <a:latin typeface="Gramatika Light" pitchFamily="2" charset="0"/>
              </a:rPr>
              <a:t>допсоглашения</a:t>
            </a:r>
            <a:endParaRPr lang="ru-RU" sz="3800" dirty="0">
              <a:latin typeface="Gramatika Light" pitchFamily="2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D5FD46A1-DA64-9CA2-6E24-B19D0D2C390C}"/>
              </a:ext>
            </a:extLst>
          </p:cNvPr>
          <p:cNvSpPr txBox="1"/>
          <p:nvPr/>
        </p:nvSpPr>
        <p:spPr>
          <a:xfrm>
            <a:off x="1174750" y="5419555"/>
            <a:ext cx="5599193" cy="2219980"/>
          </a:xfrm>
          <a:prstGeom prst="roundRect">
            <a:avLst>
              <a:gd name="adj" fmla="val 7961"/>
            </a:avLst>
          </a:prstGeom>
          <a:solidFill>
            <a:srgbClr val="B9D9EB"/>
          </a:solidFill>
        </p:spPr>
        <p:txBody>
          <a:bodyPr wrap="square" lIns="0" tIns="0" rIns="0" bIns="0" anchor="ctr">
            <a:noAutofit/>
          </a:bodyPr>
          <a:lstStyle/>
          <a:p>
            <a:pPr algn="ctr">
              <a:spcAft>
                <a:spcPts val="600"/>
              </a:spcAft>
            </a:pPr>
            <a:r>
              <a:rPr lang="ru-RU" sz="2400" dirty="0">
                <a:solidFill>
                  <a:srgbClr val="333333"/>
                </a:solidFill>
                <a:latin typeface="Gramatika Medium" pitchFamily="2" charset="0"/>
                <a:cs typeface="Arial" panose="020B0604020202020204" pitchFamily="34" charset="0"/>
              </a:rPr>
              <a:t>Курирующий заместитель губернатора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="" xmlns:a16="http://schemas.microsoft.com/office/drawing/2014/main" id="{2EB18637-5CE9-5ED9-589A-EBBF35F31EE9}"/>
              </a:ext>
            </a:extLst>
          </p:cNvPr>
          <p:cNvSpPr txBox="1"/>
          <p:nvPr/>
        </p:nvSpPr>
        <p:spPr>
          <a:xfrm>
            <a:off x="7995767" y="5419555"/>
            <a:ext cx="3724198" cy="2219980"/>
          </a:xfrm>
          <a:prstGeom prst="roundRect">
            <a:avLst>
              <a:gd name="adj" fmla="val 7961"/>
            </a:avLst>
          </a:prstGeom>
          <a:solidFill>
            <a:srgbClr val="B9D9EB"/>
          </a:solidFill>
        </p:spPr>
        <p:txBody>
          <a:bodyPr wrap="square" lIns="0" tIns="0" rIns="0" bIns="0" anchor="ctr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algn="ctr">
              <a:spcAft>
                <a:spcPts val="600"/>
              </a:spcAft>
              <a:defRPr sz="2400">
                <a:solidFill>
                  <a:srgbClr val="333333"/>
                </a:solidFill>
                <a:latin typeface="Gramatika Medium" pitchFamily="2" charset="0"/>
                <a:ea typeface="+mj-ea"/>
                <a:cs typeface="Arial" panose="020B0604020202020204" pitchFamily="34" charset="0"/>
              </a:defRPr>
            </a:lvl1pPr>
            <a:lvl2pPr>
              <a:defRPr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2pPr>
            <a:lvl3pPr>
              <a:defRPr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3pPr>
            <a:lvl4pPr>
              <a:defRPr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4pPr>
            <a:lvl5pPr>
              <a:defRPr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5pPr>
            <a:lvl6pPr>
              <a:defRPr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6pPr>
            <a:lvl7pPr>
              <a:defRPr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7pPr>
            <a:lvl8pPr>
              <a:defRPr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8pPr>
            <a:lvl9pPr>
              <a:defRPr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9pPr>
          </a:lstStyle>
          <a:p>
            <a:r>
              <a:rPr lang="ru-RU" dirty="0"/>
              <a:t>Губернатор</a:t>
            </a:r>
          </a:p>
        </p:txBody>
      </p:sp>
      <p:cxnSp>
        <p:nvCxnSpPr>
          <p:cNvPr id="18" name="Прямая со стрелкой 17">
            <a:extLst>
              <a:ext uri="{FF2B5EF4-FFF2-40B4-BE49-F238E27FC236}">
                <a16:creationId xmlns="" xmlns:a16="http://schemas.microsoft.com/office/drawing/2014/main" id="{E27226F0-3DB6-B40C-D8DB-6697169B9B88}"/>
              </a:ext>
            </a:extLst>
          </p:cNvPr>
          <p:cNvCxnSpPr>
            <a:cxnSpLocks/>
            <a:stCxn id="16" idx="1"/>
          </p:cNvCxnSpPr>
          <p:nvPr/>
        </p:nvCxnSpPr>
        <p:spPr>
          <a:xfrm flipH="1">
            <a:off x="6773943" y="6529545"/>
            <a:ext cx="1221824" cy="0"/>
          </a:xfrm>
          <a:prstGeom prst="straightConnector1">
            <a:avLst/>
          </a:prstGeom>
          <a:ln w="19050">
            <a:solidFill>
              <a:srgbClr val="333333"/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Прямоугольник: скругленные углы 42">
            <a:extLst>
              <a:ext uri="{FF2B5EF4-FFF2-40B4-BE49-F238E27FC236}">
                <a16:creationId xmlns="" xmlns:a16="http://schemas.microsoft.com/office/drawing/2014/main" id="{00C257AA-45C6-8CFA-F6ED-DC578E9AA21B}"/>
              </a:ext>
            </a:extLst>
          </p:cNvPr>
          <p:cNvSpPr/>
          <p:nvPr/>
        </p:nvSpPr>
        <p:spPr>
          <a:xfrm>
            <a:off x="6580562" y="4876361"/>
            <a:ext cx="1703578" cy="360000"/>
          </a:xfrm>
          <a:prstGeom prst="roundRect">
            <a:avLst/>
          </a:prstGeom>
          <a:solidFill>
            <a:schemeClr val="accent6">
              <a:lumMod val="75000"/>
              <a:alpha val="4968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ru-RU" sz="1600" dirty="0">
                <a:solidFill>
                  <a:schemeClr val="accent6">
                    <a:lumMod val="50000"/>
                  </a:schemeClr>
                </a:solidFill>
                <a:latin typeface="Gramatika Light" pitchFamily="2" charset="0"/>
                <a:ea typeface="+mj-ea"/>
                <a:cs typeface="+mj-cs"/>
              </a:rPr>
              <a:t>согласование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="" xmlns:a16="http://schemas.microsoft.com/office/drawing/2014/main" id="{9D402533-6CC6-7A88-0D7F-148DCDD7F266}"/>
              </a:ext>
            </a:extLst>
          </p:cNvPr>
          <p:cNvSpPr txBox="1"/>
          <p:nvPr/>
        </p:nvSpPr>
        <p:spPr>
          <a:xfrm>
            <a:off x="17887812" y="9925841"/>
            <a:ext cx="5321438" cy="2219980"/>
          </a:xfrm>
          <a:prstGeom prst="roundRect">
            <a:avLst>
              <a:gd name="adj" fmla="val 7961"/>
            </a:avLst>
          </a:prstGeom>
          <a:solidFill>
            <a:schemeClr val="accent6">
              <a:lumMod val="60000"/>
              <a:lumOff val="40000"/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algn="ctr" hangingPunct="1">
              <a:defRPr sz="2000" kern="1200">
                <a:solidFill>
                  <a:srgbClr val="333333"/>
                </a:solidFill>
                <a:latin typeface="Gramatika Medium" pitchFamily="2" charset="0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/>
              <a:t>Заключение дополнительного соглашения </a:t>
            </a:r>
            <a:r>
              <a:rPr lang="ru-RU" dirty="0">
                <a:latin typeface="Gramatika Light" pitchFamily="2" charset="0"/>
              </a:rPr>
              <a:t>об изменении существенных условий контракта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="" xmlns:a16="http://schemas.microsoft.com/office/drawing/2014/main" id="{F8FE55DD-0EFD-06E6-6E03-47BC4270FA9C}"/>
              </a:ext>
            </a:extLst>
          </p:cNvPr>
          <p:cNvSpPr txBox="1"/>
          <p:nvPr/>
        </p:nvSpPr>
        <p:spPr>
          <a:xfrm>
            <a:off x="17887812" y="3982972"/>
            <a:ext cx="5321438" cy="2219980"/>
          </a:xfrm>
          <a:prstGeom prst="roundRect">
            <a:avLst>
              <a:gd name="adj" fmla="val 7961"/>
            </a:avLst>
          </a:prstGeom>
          <a:solidFill>
            <a:schemeClr val="accent6">
              <a:lumMod val="60000"/>
              <a:lumOff val="40000"/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algn="ctr" hangingPunct="1">
              <a:defRPr sz="2000" kern="1200">
                <a:solidFill>
                  <a:srgbClr val="333333"/>
                </a:solidFill>
                <a:latin typeface="Gramatika Medium" pitchFamily="2" charset="0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/>
              <a:t>Приказ ГРБС </a:t>
            </a:r>
            <a:br>
              <a:rPr lang="ru-RU" dirty="0"/>
            </a:br>
            <a:r>
              <a:rPr lang="ru-RU" dirty="0">
                <a:latin typeface="Gramatika Light" pitchFamily="2" charset="0"/>
              </a:rPr>
              <a:t>о возможности заключения дополнительного соглашения об изменении существенных условий контракта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="" xmlns:a16="http://schemas.microsoft.com/office/drawing/2014/main" id="{D02B7C0F-7E24-CA63-53C0-FDFB6505FF40}"/>
              </a:ext>
            </a:extLst>
          </p:cNvPr>
          <p:cNvSpPr txBox="1"/>
          <p:nvPr/>
        </p:nvSpPr>
        <p:spPr>
          <a:xfrm>
            <a:off x="12941789" y="3980434"/>
            <a:ext cx="3724198" cy="2219980"/>
          </a:xfrm>
          <a:prstGeom prst="roundRect">
            <a:avLst>
              <a:gd name="adj" fmla="val 7961"/>
            </a:avLst>
          </a:prstGeom>
          <a:solidFill>
            <a:schemeClr val="bg1"/>
          </a:solidFill>
          <a:ln w="25400">
            <a:solidFill>
              <a:schemeClr val="accent6">
                <a:lumMod val="75000"/>
              </a:schemeClr>
            </a:solidFill>
          </a:ln>
        </p:spPr>
        <p:txBody>
          <a:bodyPr wrap="square" lIns="0" tIns="0" rIns="0" bIns="0" anchor="ctr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algn="ctr">
              <a:defRPr sz="2000">
                <a:solidFill>
                  <a:srgbClr val="333333"/>
                </a:solidFill>
                <a:latin typeface="Gramatika Medium" pitchFamily="2" charset="0"/>
                <a:ea typeface="+mj-ea"/>
                <a:cs typeface="Arial" panose="020B0604020202020204" pitchFamily="34" charset="0"/>
              </a:defRPr>
            </a:lvl1pPr>
            <a:lvl2pPr>
              <a:defRPr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2pPr>
            <a:lvl3pPr>
              <a:defRPr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3pPr>
            <a:lvl4pPr>
              <a:defRPr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4pPr>
            <a:lvl5pPr>
              <a:defRPr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5pPr>
            <a:lvl6pPr>
              <a:defRPr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6pPr>
            <a:lvl7pPr>
              <a:defRPr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7pPr>
            <a:lvl8pPr>
              <a:defRPr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8pPr>
            <a:lvl9pPr>
              <a:defRPr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9pPr>
          </a:lstStyle>
          <a:p>
            <a:r>
              <a:rPr lang="ru-RU" dirty="0"/>
              <a:t>Поддерживает предложение</a:t>
            </a:r>
          </a:p>
          <a:p>
            <a:r>
              <a:rPr lang="ru-RU" dirty="0">
                <a:latin typeface="Gramatika Light" pitchFamily="2" charset="0"/>
              </a:rPr>
              <a:t>по изменению существенных условий контракта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="" xmlns:a16="http://schemas.microsoft.com/office/drawing/2014/main" id="{B0CE6FBB-12EA-CA13-622E-B65449FA9C24}"/>
              </a:ext>
            </a:extLst>
          </p:cNvPr>
          <p:cNvSpPr txBox="1"/>
          <p:nvPr/>
        </p:nvSpPr>
        <p:spPr>
          <a:xfrm>
            <a:off x="12941789" y="6858000"/>
            <a:ext cx="3724198" cy="2219980"/>
          </a:xfrm>
          <a:prstGeom prst="roundRect">
            <a:avLst>
              <a:gd name="adj" fmla="val 7961"/>
            </a:avLst>
          </a:prstGeom>
          <a:solidFill>
            <a:schemeClr val="bg1"/>
          </a:solidFill>
          <a:ln w="25400">
            <a:solidFill>
              <a:srgbClr val="FF0000"/>
            </a:solidFill>
          </a:ln>
        </p:spPr>
        <p:txBody>
          <a:bodyPr wrap="square" lIns="0" tIns="0" rIns="0" bIns="0" anchor="ctr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algn="ctr">
              <a:defRPr sz="1600">
                <a:solidFill>
                  <a:srgbClr val="333333"/>
                </a:solidFill>
                <a:latin typeface="Gramatika Medium" pitchFamily="2" charset="0"/>
                <a:cs typeface="Arial" panose="020B0604020202020204" pitchFamily="34" charset="0"/>
              </a:defRPr>
            </a:lvl1pPr>
          </a:lstStyle>
          <a:p>
            <a:r>
              <a:rPr lang="ru-RU" sz="2000" dirty="0"/>
              <a:t>Отрицательная резолюция </a:t>
            </a:r>
          </a:p>
          <a:p>
            <a:r>
              <a:rPr lang="ru-RU" sz="2000" dirty="0">
                <a:latin typeface="Gramatika Light" pitchFamily="2" charset="0"/>
              </a:rPr>
              <a:t>на изменение </a:t>
            </a:r>
            <a:br>
              <a:rPr lang="ru-RU" sz="2000" dirty="0">
                <a:latin typeface="Gramatika Light" pitchFamily="2" charset="0"/>
              </a:rPr>
            </a:br>
            <a:r>
              <a:rPr lang="ru-RU" sz="2000" dirty="0">
                <a:latin typeface="Gramatika Light" pitchFamily="2" charset="0"/>
              </a:rPr>
              <a:t>существенных условий контракта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="" xmlns:a16="http://schemas.microsoft.com/office/drawing/2014/main" id="{115FC1D4-358E-CC09-35F9-C80A2D41E7BC}"/>
              </a:ext>
            </a:extLst>
          </p:cNvPr>
          <p:cNvSpPr txBox="1"/>
          <p:nvPr/>
        </p:nvSpPr>
        <p:spPr>
          <a:xfrm>
            <a:off x="17887812" y="6484951"/>
            <a:ext cx="5321438" cy="2593029"/>
          </a:xfrm>
          <a:prstGeom prst="roundRect">
            <a:avLst>
              <a:gd name="adj" fmla="val 3962"/>
            </a:avLst>
          </a:prstGeom>
          <a:solidFill>
            <a:schemeClr val="bg1"/>
          </a:solidFill>
          <a:ln w="19050">
            <a:solidFill>
              <a:schemeClr val="bg1">
                <a:lumMod val="75000"/>
              </a:schemeClr>
            </a:solidFill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80000" rIns="0" rtlCol="0" anchor="t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213750" indent="-213750" hangingPunct="1">
              <a:buFont typeface="Arial" panose="020B0604020202020204" pitchFamily="34" charset="0"/>
              <a:buChar char="•"/>
              <a:defRPr sz="1600" kern="1200">
                <a:solidFill>
                  <a:srgbClr val="333333"/>
                </a:solidFill>
                <a:latin typeface="Gramatika Light" pitchFamily="2" charset="0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ru-RU" dirty="0"/>
              <a:t>правовые основания принимаемого решения</a:t>
            </a:r>
          </a:p>
          <a:p>
            <a:pPr>
              <a:spcAft>
                <a:spcPts val="600"/>
              </a:spcAft>
            </a:pPr>
            <a:r>
              <a:rPr lang="ru-RU" dirty="0"/>
              <a:t>номер и наименование контракта</a:t>
            </a:r>
          </a:p>
          <a:p>
            <a:pPr>
              <a:spcAft>
                <a:spcPts val="600"/>
              </a:spcAft>
            </a:pPr>
            <a:r>
              <a:rPr lang="ru-RU" dirty="0"/>
              <a:t>наименование сторон, заключивших контракт</a:t>
            </a:r>
          </a:p>
          <a:p>
            <a:pPr>
              <a:spcAft>
                <a:spcPts val="600"/>
              </a:spcAft>
            </a:pPr>
            <a:r>
              <a:rPr lang="ru-RU" dirty="0"/>
              <a:t>предмет контракта</a:t>
            </a:r>
          </a:p>
          <a:p>
            <a:pPr>
              <a:spcAft>
                <a:spcPts val="600"/>
              </a:spcAft>
            </a:pPr>
            <a:r>
              <a:rPr lang="ru-RU" dirty="0"/>
              <a:t>условия контракта, изменение которых допускается по соглашению сторон, а также предельные параметры изменения условий</a:t>
            </a:r>
          </a:p>
        </p:txBody>
      </p:sp>
      <p:cxnSp>
        <p:nvCxnSpPr>
          <p:cNvPr id="33" name="Прямая со стрелкой 32">
            <a:extLst>
              <a:ext uri="{FF2B5EF4-FFF2-40B4-BE49-F238E27FC236}">
                <a16:creationId xmlns="" xmlns:a16="http://schemas.microsoft.com/office/drawing/2014/main" id="{1EC51E21-9D1E-231B-029A-2F8712871AF4}"/>
              </a:ext>
            </a:extLst>
          </p:cNvPr>
          <p:cNvCxnSpPr>
            <a:cxnSpLocks/>
          </p:cNvCxnSpPr>
          <p:nvPr/>
        </p:nvCxnSpPr>
        <p:spPr>
          <a:xfrm flipH="1">
            <a:off x="11719965" y="5809985"/>
            <a:ext cx="1221824" cy="0"/>
          </a:xfrm>
          <a:prstGeom prst="straightConnector1">
            <a:avLst/>
          </a:prstGeom>
          <a:ln w="19050">
            <a:solidFill>
              <a:srgbClr val="333333"/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>
            <a:extLst>
              <a:ext uri="{FF2B5EF4-FFF2-40B4-BE49-F238E27FC236}">
                <a16:creationId xmlns="" xmlns:a16="http://schemas.microsoft.com/office/drawing/2014/main" id="{C9F5BFF2-A48A-B9D7-45C9-8EA684BEE599}"/>
              </a:ext>
            </a:extLst>
          </p:cNvPr>
          <p:cNvCxnSpPr>
            <a:cxnSpLocks/>
          </p:cNvCxnSpPr>
          <p:nvPr/>
        </p:nvCxnSpPr>
        <p:spPr>
          <a:xfrm flipH="1">
            <a:off x="11719965" y="7248767"/>
            <a:ext cx="1221824" cy="0"/>
          </a:xfrm>
          <a:prstGeom prst="straightConnector1">
            <a:avLst/>
          </a:prstGeom>
          <a:ln w="19050">
            <a:solidFill>
              <a:srgbClr val="333333"/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>
            <a:extLst>
              <a:ext uri="{FF2B5EF4-FFF2-40B4-BE49-F238E27FC236}">
                <a16:creationId xmlns="" xmlns:a16="http://schemas.microsoft.com/office/drawing/2014/main" id="{7D988909-3A12-75D4-7F04-7F8DF8C05F43}"/>
              </a:ext>
            </a:extLst>
          </p:cNvPr>
          <p:cNvCxnSpPr>
            <a:cxnSpLocks/>
          </p:cNvCxnSpPr>
          <p:nvPr/>
        </p:nvCxnSpPr>
        <p:spPr>
          <a:xfrm flipH="1">
            <a:off x="16679892" y="5092962"/>
            <a:ext cx="1221824" cy="0"/>
          </a:xfrm>
          <a:prstGeom prst="straightConnector1">
            <a:avLst/>
          </a:prstGeom>
          <a:ln w="19050">
            <a:solidFill>
              <a:srgbClr val="333333"/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>
            <a:extLst>
              <a:ext uri="{FF2B5EF4-FFF2-40B4-BE49-F238E27FC236}">
                <a16:creationId xmlns="" xmlns:a16="http://schemas.microsoft.com/office/drawing/2014/main" id="{096230D7-ED9D-1031-55C3-C7327B9B1528}"/>
              </a:ext>
            </a:extLst>
          </p:cNvPr>
          <p:cNvCxnSpPr>
            <a:cxnSpLocks/>
            <a:stCxn id="25" idx="0"/>
            <a:endCxn id="31" idx="2"/>
          </p:cNvCxnSpPr>
          <p:nvPr/>
        </p:nvCxnSpPr>
        <p:spPr>
          <a:xfrm flipV="1">
            <a:off x="20548531" y="9077980"/>
            <a:ext cx="0" cy="847861"/>
          </a:xfrm>
          <a:prstGeom prst="straightConnector1">
            <a:avLst/>
          </a:prstGeom>
          <a:ln w="19050">
            <a:solidFill>
              <a:srgbClr val="333333"/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3338441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Прямоугольник 130">
            <a:extLst>
              <a:ext uri="{FF2B5EF4-FFF2-40B4-BE49-F238E27FC236}">
                <a16:creationId xmlns="" xmlns:a16="http://schemas.microsoft.com/office/drawing/2014/main" id="{5FC11D8E-9198-6ED6-B59A-E0993A0218DC}"/>
              </a:ext>
            </a:extLst>
          </p:cNvPr>
          <p:cNvSpPr/>
          <p:nvPr/>
        </p:nvSpPr>
        <p:spPr>
          <a:xfrm>
            <a:off x="0" y="-1"/>
            <a:ext cx="24384000" cy="2783206"/>
          </a:xfrm>
          <a:prstGeom prst="rect">
            <a:avLst/>
          </a:prstGeom>
          <a:solidFill>
            <a:srgbClr val="B9D9EB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366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"/>
              <a:cs typeface="Helvetica"/>
            </a:endParaRPr>
          </a:p>
        </p:txBody>
      </p:sp>
      <p:pic>
        <p:nvPicPr>
          <p:cNvPr id="132" name="Изображение" descr="Изображение">
            <a:extLst>
              <a:ext uri="{FF2B5EF4-FFF2-40B4-BE49-F238E27FC236}">
                <a16:creationId xmlns="" xmlns:a16="http://schemas.microsoft.com/office/drawing/2014/main" id="{72B587A9-9C1D-6E50-7D4A-A376DF6CCEC3}"/>
              </a:ext>
            </a:extLst>
          </p:cNvPr>
          <p:cNvPicPr>
            <a:picLocks/>
          </p:cNvPicPr>
          <p:nvPr/>
        </p:nvPicPr>
        <p:blipFill rotWithShape="1">
          <a:blip r:embed="rId3" cstate="hqprint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600650" y="614"/>
            <a:ext cx="3783352" cy="2781980"/>
          </a:xfrm>
          <a:prstGeom prst="rect">
            <a:avLst/>
          </a:prstGeom>
        </p:spPr>
      </p:pic>
      <p:pic>
        <p:nvPicPr>
          <p:cNvPr id="133" name="Рисунок 132">
            <a:extLst>
              <a:ext uri="{FF2B5EF4-FFF2-40B4-BE49-F238E27FC236}">
                <a16:creationId xmlns="" xmlns:a16="http://schemas.microsoft.com/office/drawing/2014/main" id="{0CF1A0B1-8149-35CB-0C4E-66ACE4F167F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70306"/>
          <a:stretch/>
        </p:blipFill>
        <p:spPr>
          <a:xfrm>
            <a:off x="21890142" y="565941"/>
            <a:ext cx="1319108" cy="1651326"/>
          </a:xfrm>
          <a:prstGeom prst="rect">
            <a:avLst/>
          </a:prstGeom>
        </p:spPr>
      </p:pic>
      <p:sp>
        <p:nvSpPr>
          <p:cNvPr id="134" name="Текст 4">
            <a:extLst>
              <a:ext uri="{FF2B5EF4-FFF2-40B4-BE49-F238E27FC236}">
                <a16:creationId xmlns="" xmlns:a16="http://schemas.microsoft.com/office/drawing/2014/main" id="{61A2CD8E-6803-30A2-53BF-ACD9208593EA}"/>
              </a:ext>
            </a:extLst>
          </p:cNvPr>
          <p:cNvSpPr txBox="1">
            <a:spLocks/>
          </p:cNvSpPr>
          <p:nvPr/>
        </p:nvSpPr>
        <p:spPr>
          <a:xfrm>
            <a:off x="1174750" y="903606"/>
            <a:ext cx="19170650" cy="1879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18288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6600" kern="1200" baseline="0">
                <a:solidFill>
                  <a:srgbClr val="333333"/>
                </a:solidFill>
                <a:latin typeface="Gramatika Bold" pitchFamily="2" charset="0"/>
                <a:ea typeface="+mn-ea"/>
                <a:cs typeface="+mn-cs"/>
              </a:defRPr>
            </a:lvl1pPr>
            <a:lvl2pPr marL="13716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2860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2004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1148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sz="4800" dirty="0"/>
              <a:t>СОДЕРЖАНИЕ ЖАЛОБЫ ПОСТАВЩИКА </a:t>
            </a:r>
            <a:br>
              <a:rPr lang="ru-RU" sz="4800" dirty="0"/>
            </a:br>
            <a:r>
              <a:rPr lang="ru-RU" sz="4000" dirty="0">
                <a:latin typeface="Gramatika Light" pitchFamily="2" charset="0"/>
              </a:rPr>
              <a:t>подрядчика, исполнителя</a:t>
            </a:r>
            <a:endParaRPr lang="ru-RU" sz="4800" dirty="0">
              <a:latin typeface="Gramatika Light" pitchFamily="2" charset="0"/>
            </a:endParaRPr>
          </a:p>
        </p:txBody>
      </p:sp>
      <p:sp>
        <p:nvSpPr>
          <p:cNvPr id="2" name="Прямоугольник: скругленные углы 42">
            <a:extLst>
              <a:ext uri="{FF2B5EF4-FFF2-40B4-BE49-F238E27FC236}">
                <a16:creationId xmlns="" xmlns:a16="http://schemas.microsoft.com/office/drawing/2014/main" id="{CC5994A6-9ECF-78B6-D5F1-9DFFA0FBA406}"/>
              </a:ext>
            </a:extLst>
          </p:cNvPr>
          <p:cNvSpPr/>
          <p:nvPr/>
        </p:nvSpPr>
        <p:spPr>
          <a:xfrm>
            <a:off x="1174748" y="3689350"/>
            <a:ext cx="10853965" cy="8821738"/>
          </a:xfrm>
          <a:prstGeom prst="roundRect">
            <a:avLst>
              <a:gd name="adj" fmla="val 3531"/>
            </a:avLst>
          </a:prstGeom>
          <a:solidFill>
            <a:schemeClr val="bg1"/>
          </a:solidFill>
          <a:ln>
            <a:noFill/>
          </a:ln>
          <a:effectLst>
            <a:outerShdw blurRad="241300" dist="25400" sx="102000" sy="102000" algn="ctr" rotWithShape="0">
              <a:schemeClr val="bg1">
                <a:lumMod val="65000"/>
                <a:alpha val="2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hangingPunct="1">
              <a:defRPr/>
            </a:pPr>
            <a:endParaRPr lang="ru-RU" sz="2200" kern="1200" dirty="0">
              <a:solidFill>
                <a:prstClr val="white"/>
              </a:solidFill>
              <a:latin typeface="Gilroy" panose="00000500000000000000" pitchFamily="50" charset="-52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="" xmlns:a16="http://schemas.microsoft.com/office/drawing/2014/main" id="{EF2C0980-A574-7F17-DE50-E4C919CCECE5}"/>
              </a:ext>
            </a:extLst>
          </p:cNvPr>
          <p:cNvSpPr txBox="1"/>
          <p:nvPr/>
        </p:nvSpPr>
        <p:spPr>
          <a:xfrm>
            <a:off x="2634564" y="4269173"/>
            <a:ext cx="9081943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hangingPunct="1">
              <a:defRPr/>
            </a:pPr>
            <a:r>
              <a:rPr lang="ru-RU" sz="2800" dirty="0">
                <a:solidFill>
                  <a:srgbClr val="333333"/>
                </a:solidFill>
                <a:latin typeface="Gramatika Medium" panose="00000600000000000000" pitchFamily="50" charset="0"/>
              </a:rPr>
              <a:t>Содержание жалобы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="" xmlns:a16="http://schemas.microsoft.com/office/drawing/2014/main" id="{64BF5DF3-EE75-B879-8251-304DC5BD11D4}"/>
              </a:ext>
            </a:extLst>
          </p:cNvPr>
          <p:cNvSpPr txBox="1"/>
          <p:nvPr/>
        </p:nvSpPr>
        <p:spPr>
          <a:xfrm>
            <a:off x="2634563" y="5260432"/>
            <a:ext cx="8830606" cy="61555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70900" indent="-270900" hangingPunct="1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ru-RU" sz="2200" dirty="0">
                <a:solidFill>
                  <a:srgbClr val="333333"/>
                </a:solidFill>
                <a:latin typeface="Gramatika Light" panose="00000400000000000000" pitchFamily="50" charset="0"/>
              </a:rPr>
              <a:t>ФИО, место жительства физического лица, подающего жалобу, или наименование и адрес юридического лица, подающего жалобу</a:t>
            </a:r>
          </a:p>
          <a:p>
            <a:pPr marL="270900" indent="-270900" hangingPunct="1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ru-RU" sz="2200" dirty="0">
                <a:solidFill>
                  <a:srgbClr val="333333"/>
                </a:solidFill>
                <a:latin typeface="Gramatika Light" panose="00000400000000000000" pitchFamily="50" charset="0"/>
              </a:rPr>
              <a:t>сведения об обжалуемом решении</a:t>
            </a:r>
          </a:p>
          <a:p>
            <a:pPr marL="270900" indent="-270900" hangingPunct="1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ru-RU" sz="2200" dirty="0">
                <a:solidFill>
                  <a:srgbClr val="333333"/>
                </a:solidFill>
                <a:latin typeface="Gramatika Light" panose="00000400000000000000" pitchFamily="50" charset="0"/>
              </a:rPr>
              <a:t>наименование заказчика или ОИВ, решение которого обжалуется</a:t>
            </a:r>
          </a:p>
          <a:p>
            <a:pPr marL="270900" indent="-270900" hangingPunct="1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ru-RU" sz="2200" dirty="0">
                <a:solidFill>
                  <a:srgbClr val="333333"/>
                </a:solidFill>
                <a:latin typeface="Gramatika Light" panose="00000400000000000000" pitchFamily="50" charset="0"/>
              </a:rPr>
              <a:t>информация о реквизитах контракта </a:t>
            </a:r>
            <a:r>
              <a:rPr lang="ru-RU" sz="2200" dirty="0">
                <a:solidFill>
                  <a:schemeClr val="tx1">
                    <a:lumMod val="50000"/>
                    <a:lumOff val="50000"/>
                  </a:schemeClr>
                </a:solidFill>
                <a:latin typeface="Gramatika Light" panose="00000400000000000000" pitchFamily="50" charset="0"/>
              </a:rPr>
              <a:t>(наименование, дата заключения, номер контракта, в том числе номер </a:t>
            </a:r>
            <a:br>
              <a:rPr lang="ru-RU" sz="2200" dirty="0">
                <a:solidFill>
                  <a:schemeClr val="tx1">
                    <a:lumMod val="50000"/>
                    <a:lumOff val="50000"/>
                  </a:schemeClr>
                </a:solidFill>
                <a:latin typeface="Gramatika Light" panose="00000400000000000000" pitchFamily="50" charset="0"/>
              </a:rPr>
            </a:br>
            <a:r>
              <a:rPr lang="ru-RU" sz="2200" dirty="0">
                <a:solidFill>
                  <a:schemeClr val="tx1">
                    <a:lumMod val="50000"/>
                    <a:lumOff val="50000"/>
                  </a:schemeClr>
                </a:solidFill>
                <a:latin typeface="Gramatika Light" panose="00000400000000000000" pitchFamily="50" charset="0"/>
              </a:rPr>
              <a:t>в реестре контрактов, заключенных заказчиками </a:t>
            </a:r>
            <a:br>
              <a:rPr lang="ru-RU" sz="2200" dirty="0">
                <a:solidFill>
                  <a:schemeClr val="tx1">
                    <a:lumMod val="50000"/>
                    <a:lumOff val="50000"/>
                  </a:schemeClr>
                </a:solidFill>
                <a:latin typeface="Gramatika Light" panose="00000400000000000000" pitchFamily="50" charset="0"/>
              </a:rPr>
            </a:br>
            <a:r>
              <a:rPr lang="ru-RU" sz="2200" dirty="0">
                <a:solidFill>
                  <a:schemeClr val="tx1">
                    <a:lumMod val="50000"/>
                    <a:lumOff val="50000"/>
                  </a:schemeClr>
                </a:solidFill>
                <a:latin typeface="Gramatika Light" panose="00000400000000000000" pitchFamily="50" charset="0"/>
              </a:rPr>
              <a:t>(при наличии))</a:t>
            </a:r>
          </a:p>
          <a:p>
            <a:pPr marL="270900" indent="-270900" hangingPunct="1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ru-RU" sz="2200" dirty="0">
                <a:solidFill>
                  <a:srgbClr val="333333"/>
                </a:solidFill>
                <a:latin typeface="Gramatika Light" panose="00000400000000000000" pitchFamily="50" charset="0"/>
              </a:rPr>
              <a:t>основания, по которым лицо, подающее жалобу, считает, что его права нарушены</a:t>
            </a:r>
          </a:p>
          <a:p>
            <a:pPr marL="270900" indent="-270900" hangingPunct="1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ru-RU" sz="2200" dirty="0">
                <a:solidFill>
                  <a:srgbClr val="333333"/>
                </a:solidFill>
                <a:latin typeface="Gramatika Light" panose="00000400000000000000" pitchFamily="50" charset="0"/>
              </a:rPr>
              <a:t>требования лица, подающего жалобу</a:t>
            </a:r>
          </a:p>
          <a:p>
            <a:pPr hangingPunct="1">
              <a:spcBef>
                <a:spcPts val="1200"/>
              </a:spcBef>
              <a:spcAft>
                <a:spcPts val="1200"/>
              </a:spcAft>
              <a:defRPr/>
            </a:pPr>
            <a:r>
              <a:rPr lang="ru-RU" sz="2200" dirty="0">
                <a:solidFill>
                  <a:srgbClr val="333333"/>
                </a:solidFill>
                <a:latin typeface="Gramatika Medium" pitchFamily="2" charset="0"/>
              </a:rPr>
              <a:t>Могут быть указаны номера телефонов, факсов, адреса электронной почты и иные необходимые сведения</a:t>
            </a:r>
          </a:p>
        </p:txBody>
      </p:sp>
      <p:sp>
        <p:nvSpPr>
          <p:cNvPr id="36" name="Прямоугольник: скругленные углы 42">
            <a:extLst>
              <a:ext uri="{FF2B5EF4-FFF2-40B4-BE49-F238E27FC236}">
                <a16:creationId xmlns="" xmlns:a16="http://schemas.microsoft.com/office/drawing/2014/main" id="{4B35E16F-0C33-8EDF-A390-699DE17995E0}"/>
              </a:ext>
            </a:extLst>
          </p:cNvPr>
          <p:cNvSpPr/>
          <p:nvPr/>
        </p:nvSpPr>
        <p:spPr>
          <a:xfrm>
            <a:off x="12355285" y="3689350"/>
            <a:ext cx="10853965" cy="8821738"/>
          </a:xfrm>
          <a:prstGeom prst="roundRect">
            <a:avLst>
              <a:gd name="adj" fmla="val 3531"/>
            </a:avLst>
          </a:prstGeom>
          <a:solidFill>
            <a:schemeClr val="bg1"/>
          </a:solidFill>
          <a:ln>
            <a:noFill/>
          </a:ln>
          <a:effectLst>
            <a:outerShdw blurRad="241300" dist="25400" sx="102000" sy="102000" algn="ctr" rotWithShape="0">
              <a:schemeClr val="bg1">
                <a:lumMod val="65000"/>
                <a:alpha val="2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hangingPunct="1">
              <a:defRPr/>
            </a:pPr>
            <a:endParaRPr lang="ru-RU" sz="2200" kern="1200" dirty="0">
              <a:solidFill>
                <a:prstClr val="white"/>
              </a:solidFill>
              <a:latin typeface="Gilroy" panose="00000500000000000000" pitchFamily="50" charset="-52"/>
            </a:endParaRPr>
          </a:p>
        </p:txBody>
      </p:sp>
      <p:sp>
        <p:nvSpPr>
          <p:cNvPr id="38" name="Прямоугольник: скругленные углы 42">
            <a:extLst>
              <a:ext uri="{FF2B5EF4-FFF2-40B4-BE49-F238E27FC236}">
                <a16:creationId xmlns="" xmlns:a16="http://schemas.microsoft.com/office/drawing/2014/main" id="{81B9F3BA-24C6-D5F6-027C-56F54E4EAA0E}"/>
              </a:ext>
            </a:extLst>
          </p:cNvPr>
          <p:cNvSpPr/>
          <p:nvPr/>
        </p:nvSpPr>
        <p:spPr>
          <a:xfrm>
            <a:off x="12355284" y="3689351"/>
            <a:ext cx="10853965" cy="5642195"/>
          </a:xfrm>
          <a:prstGeom prst="roundRect">
            <a:avLst>
              <a:gd name="adj" fmla="val 3531"/>
            </a:avLst>
          </a:prstGeom>
          <a:solidFill>
            <a:schemeClr val="bg1"/>
          </a:solidFill>
          <a:ln>
            <a:noFill/>
          </a:ln>
          <a:effectLst>
            <a:outerShdw blurRad="241300" dist="25400" sx="102000" sy="102000" algn="ctr" rotWithShape="0">
              <a:schemeClr val="bg1">
                <a:lumMod val="65000"/>
                <a:alpha val="2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hangingPunct="1">
              <a:defRPr/>
            </a:pPr>
            <a:endParaRPr lang="ru-RU" sz="2200" kern="1200" dirty="0">
              <a:solidFill>
                <a:prstClr val="white"/>
              </a:solidFill>
              <a:latin typeface="Gilroy" panose="00000500000000000000" pitchFamily="50" charset="-52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="" xmlns:a16="http://schemas.microsoft.com/office/drawing/2014/main" id="{4AF9553B-7FA2-0864-2E6B-0671C17D0BE7}"/>
              </a:ext>
            </a:extLst>
          </p:cNvPr>
          <p:cNvSpPr txBox="1"/>
          <p:nvPr/>
        </p:nvSpPr>
        <p:spPr>
          <a:xfrm>
            <a:off x="13815101" y="4269173"/>
            <a:ext cx="9081943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hangingPunct="1">
              <a:defRPr/>
            </a:pPr>
            <a:r>
              <a:rPr lang="ru-RU" sz="2800" dirty="0">
                <a:solidFill>
                  <a:srgbClr val="333333"/>
                </a:solidFill>
                <a:latin typeface="Gramatika Medium" panose="00000600000000000000" pitchFamily="50" charset="0"/>
              </a:rPr>
              <a:t>Прилагаемые к жалобе документы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="" xmlns:a16="http://schemas.microsoft.com/office/drawing/2014/main" id="{C68AE347-1A87-7D23-3350-CB82329EE807}"/>
              </a:ext>
            </a:extLst>
          </p:cNvPr>
          <p:cNvSpPr txBox="1"/>
          <p:nvPr/>
        </p:nvSpPr>
        <p:spPr>
          <a:xfrm>
            <a:off x="13815099" y="5260432"/>
            <a:ext cx="9394149" cy="33547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 hangingPunct="1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ru-RU" sz="2200" dirty="0">
                <a:solidFill>
                  <a:srgbClr val="333333"/>
                </a:solidFill>
                <a:latin typeface="Gramatika Light" panose="00000400000000000000" pitchFamily="50" charset="0"/>
              </a:rPr>
              <a:t>документ (-ы), подтверждающий (-</a:t>
            </a:r>
            <a:r>
              <a:rPr lang="ru-RU" sz="2200" dirty="0" err="1">
                <a:solidFill>
                  <a:srgbClr val="333333"/>
                </a:solidFill>
                <a:latin typeface="Gramatika Light" panose="00000400000000000000" pitchFamily="50" charset="0"/>
              </a:rPr>
              <a:t>ие</a:t>
            </a:r>
            <a:r>
              <a:rPr lang="ru-RU" sz="2200" dirty="0">
                <a:solidFill>
                  <a:srgbClr val="333333"/>
                </a:solidFill>
                <a:latin typeface="Gramatika Light" panose="00000400000000000000" pitchFamily="50" charset="0"/>
              </a:rPr>
              <a:t>) наличие </a:t>
            </a:r>
            <a:br>
              <a:rPr lang="ru-RU" sz="2200" dirty="0">
                <a:solidFill>
                  <a:srgbClr val="333333"/>
                </a:solidFill>
                <a:latin typeface="Gramatika Light" panose="00000400000000000000" pitchFamily="50" charset="0"/>
              </a:rPr>
            </a:br>
            <a:r>
              <a:rPr lang="ru-RU" sz="2200" dirty="0">
                <a:solidFill>
                  <a:srgbClr val="333333"/>
                </a:solidFill>
                <a:latin typeface="Gramatika Light" panose="00000400000000000000" pitchFamily="50" charset="0"/>
              </a:rPr>
              <a:t>независящих от сторон контракта обстоятельств, </a:t>
            </a:r>
            <a:br>
              <a:rPr lang="ru-RU" sz="2200" dirty="0">
                <a:solidFill>
                  <a:srgbClr val="333333"/>
                </a:solidFill>
                <a:latin typeface="Gramatika Light" panose="00000400000000000000" pitchFamily="50" charset="0"/>
              </a:rPr>
            </a:br>
            <a:r>
              <a:rPr lang="ru-RU" sz="2200" dirty="0">
                <a:solidFill>
                  <a:srgbClr val="333333"/>
                </a:solidFill>
                <a:latin typeface="Gramatika Light" panose="00000400000000000000" pitchFamily="50" charset="0"/>
              </a:rPr>
              <a:t>влекущих невозможность исполнения контракта </a:t>
            </a:r>
            <a:br>
              <a:rPr lang="ru-RU" sz="2200" dirty="0">
                <a:solidFill>
                  <a:srgbClr val="333333"/>
                </a:solidFill>
                <a:latin typeface="Gramatika Light" panose="00000400000000000000" pitchFamily="50" charset="0"/>
              </a:rPr>
            </a:br>
            <a:r>
              <a:rPr lang="ru-RU" sz="2200" dirty="0">
                <a:solidFill>
                  <a:srgbClr val="333333"/>
                </a:solidFill>
                <a:latin typeface="Gramatika Light" panose="00000400000000000000" pitchFamily="50" charset="0"/>
              </a:rPr>
              <a:t>в соответствии с действующими условиями</a:t>
            </a:r>
          </a:p>
          <a:p>
            <a:pPr marL="342900" indent="-342900" hangingPunct="1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ru-RU" sz="2200" dirty="0">
                <a:solidFill>
                  <a:srgbClr val="333333"/>
                </a:solidFill>
                <a:latin typeface="Gramatika Light" panose="00000400000000000000" pitchFamily="50" charset="0"/>
              </a:rPr>
              <a:t>обоснование изменения цены контракта либо сохранения прежней цены</a:t>
            </a:r>
          </a:p>
          <a:p>
            <a:pPr marL="342900" indent="-342900" hangingPunct="1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ru-RU" sz="2200" dirty="0">
                <a:solidFill>
                  <a:srgbClr val="333333"/>
                </a:solidFill>
                <a:latin typeface="Gramatika Light" panose="00000400000000000000" pitchFamily="50" charset="0"/>
              </a:rPr>
              <a:t>документ (-ы), подтверждающий (-</a:t>
            </a:r>
            <a:r>
              <a:rPr lang="ru-RU" sz="2200" dirty="0" err="1">
                <a:solidFill>
                  <a:srgbClr val="333333"/>
                </a:solidFill>
                <a:latin typeface="Gramatika Light" panose="00000400000000000000" pitchFamily="50" charset="0"/>
              </a:rPr>
              <a:t>ие</a:t>
            </a:r>
            <a:r>
              <a:rPr lang="ru-RU" sz="2200" dirty="0">
                <a:solidFill>
                  <a:srgbClr val="333333"/>
                </a:solidFill>
                <a:latin typeface="Gramatika Light" panose="00000400000000000000" pitchFamily="50" charset="0"/>
              </a:rPr>
              <a:t>) полномочия представителя, в случае подачи жалобы уполномоченным представителем лица, подающего жалобу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4087F1DC-E7FB-3367-14C2-991A211EC012}"/>
              </a:ext>
            </a:extLst>
          </p:cNvPr>
          <p:cNvPicPr>
            <a:picLocks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640896" y="4070616"/>
            <a:ext cx="756000" cy="828000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="" xmlns:a16="http://schemas.microsoft.com/office/drawing/2014/main" id="{4E8F51C3-0666-45BC-4C1A-FC7C238FA145}"/>
              </a:ext>
            </a:extLst>
          </p:cNvPr>
          <p:cNvPicPr>
            <a:picLocks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2821434" y="4070616"/>
            <a:ext cx="756000" cy="8280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C795E096-4402-7FEC-1947-5A5E2C276D19}"/>
              </a:ext>
            </a:extLst>
          </p:cNvPr>
          <p:cNvSpPr txBox="1"/>
          <p:nvPr/>
        </p:nvSpPr>
        <p:spPr>
          <a:xfrm>
            <a:off x="13815099" y="9674822"/>
            <a:ext cx="9394149" cy="249299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hangingPunct="1">
              <a:spcAft>
                <a:spcPts val="1200"/>
              </a:spcAft>
              <a:defRPr/>
            </a:pPr>
            <a:r>
              <a:rPr lang="ru-RU" sz="2200" dirty="0">
                <a:solidFill>
                  <a:srgbClr val="333333"/>
                </a:solidFill>
                <a:latin typeface="Gramatika Medium" pitchFamily="2" charset="0"/>
                <a:ea typeface="Gilroy Light"/>
                <a:cs typeface="Gilroy Light"/>
                <a:sym typeface="Gilroy Light"/>
              </a:rPr>
              <a:t>Жалоба подается в письменной форме и может быть направлена:</a:t>
            </a:r>
            <a:endParaRPr lang="ru-RU" sz="2200" dirty="0">
              <a:solidFill>
                <a:srgbClr val="333333"/>
              </a:solidFill>
              <a:latin typeface="Gramatika Medium" pitchFamily="2" charset="0"/>
            </a:endParaRPr>
          </a:p>
          <a:p>
            <a:pPr marL="342900" indent="-342900" hangingPunct="1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ru-RU" sz="2200" dirty="0">
                <a:solidFill>
                  <a:srgbClr val="333333"/>
                </a:solidFill>
                <a:latin typeface="Gramatika Light" panose="00000400000000000000" pitchFamily="50" charset="0"/>
                <a:sym typeface="Gilroy Light"/>
              </a:rPr>
              <a:t>почтовым отправлением</a:t>
            </a:r>
          </a:p>
          <a:p>
            <a:pPr marL="342900" indent="-342900" hangingPunct="1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ru-RU" sz="2200" dirty="0">
                <a:solidFill>
                  <a:srgbClr val="333333"/>
                </a:solidFill>
                <a:latin typeface="Gramatika Light" panose="00000400000000000000" pitchFamily="50" charset="0"/>
                <a:sym typeface="Gilroy Light"/>
              </a:rPr>
              <a:t>представлена непосредственно</a:t>
            </a:r>
          </a:p>
          <a:p>
            <a:pPr marL="342900" indent="-342900" hangingPunct="1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ru-RU" sz="2200" dirty="0">
                <a:solidFill>
                  <a:srgbClr val="333333"/>
                </a:solidFill>
                <a:latin typeface="Gramatika Light" panose="00000400000000000000" pitchFamily="50" charset="0"/>
                <a:sym typeface="Gilroy Light"/>
              </a:rPr>
              <a:t>в форме электронного документа, подписанного в электронной подписью, с использованием информационно-телекоммуникационных сетей, в том числе сети «Интернет»</a:t>
            </a:r>
          </a:p>
        </p:txBody>
      </p:sp>
    </p:spTree>
    <p:extLst>
      <p:ext uri="{BB962C8B-B14F-4D97-AF65-F5344CB8AC3E}">
        <p14:creationId xmlns:p14="http://schemas.microsoft.com/office/powerpoint/2010/main" val="933344984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Тема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Тема Offic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91439" rIns="91439" bIns="91439" numCol="1" spcCol="38100" rtlCol="0" anchor="ctr">
        <a:spAutoFit/>
      </a:bodyPr>
      <a:lstStyle>
        <a:defPPr marL="0" marR="0" indent="0" algn="l" defTabSz="18288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25400" cap="flat">
          <a:noFill/>
          <a:miter lim="400000"/>
        </a:ln>
        <a:effectLst/>
        <a:sp3d/>
      </a:spPr>
      <a:bodyPr rot="0" spcFirstLastPara="1" vertOverflow="overflow" horzOverflow="overflow" vert="horz" wrap="square" lIns="91439" tIns="91439" rIns="91439" bIns="91439" numCol="1" spcCol="38100" rtlCol="0" anchor="t">
        <a:spAutoFit/>
      </a:bodyPr>
      <a:lstStyle>
        <a:defPPr marL="0" marR="0" indent="0" algn="l" defTabSz="18288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1387</Words>
  <Application>Microsoft Office PowerPoint</Application>
  <PresentationFormat>Произвольный</PresentationFormat>
  <Paragraphs>215</Paragraphs>
  <Slides>13</Slides>
  <Notes>11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5" baseType="lpstr">
      <vt:lpstr>Arial</vt:lpstr>
      <vt:lpstr>Calibri</vt:lpstr>
      <vt:lpstr>Calibri Light</vt:lpstr>
      <vt:lpstr>Gilroy</vt:lpstr>
      <vt:lpstr>Gilroy Light</vt:lpstr>
      <vt:lpstr>Gramatika Bold</vt:lpstr>
      <vt:lpstr>Gramatika Light</vt:lpstr>
      <vt:lpstr>Gramatika Light Italic</vt:lpstr>
      <vt:lpstr>Gramatika Medium</vt:lpstr>
      <vt:lpstr>Helvetica</vt:lpstr>
      <vt:lpstr>Times New Roman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Мария С. Перетягина</dc:creator>
  <cp:lastModifiedBy>Мария С. Перетягина</cp:lastModifiedBy>
  <cp:revision>19</cp:revision>
  <dcterms:modified xsi:type="dcterms:W3CDTF">2023-03-23T14:09:00Z</dcterms:modified>
</cp:coreProperties>
</file>